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49"/>
  </p:notesMasterIdLst>
  <p:sldIdLst>
    <p:sldId id="256" r:id="rId2"/>
    <p:sldId id="314" r:id="rId3"/>
    <p:sldId id="317" r:id="rId4"/>
    <p:sldId id="319" r:id="rId5"/>
    <p:sldId id="321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8" r:id="rId18"/>
    <p:sldId id="332" r:id="rId19"/>
    <p:sldId id="339" r:id="rId20"/>
    <p:sldId id="340" r:id="rId21"/>
    <p:sldId id="341" r:id="rId22"/>
    <p:sldId id="358" r:id="rId23"/>
    <p:sldId id="359" r:id="rId24"/>
    <p:sldId id="360" r:id="rId25"/>
    <p:sldId id="342" r:id="rId26"/>
    <p:sldId id="348" r:id="rId27"/>
    <p:sldId id="349" r:id="rId28"/>
    <p:sldId id="350" r:id="rId29"/>
    <p:sldId id="351" r:id="rId30"/>
    <p:sldId id="356" r:id="rId31"/>
    <p:sldId id="355" r:id="rId32"/>
    <p:sldId id="354" r:id="rId33"/>
    <p:sldId id="353" r:id="rId34"/>
    <p:sldId id="361" r:id="rId35"/>
    <p:sldId id="364" r:id="rId36"/>
    <p:sldId id="365" r:id="rId37"/>
    <p:sldId id="366" r:id="rId38"/>
    <p:sldId id="367" r:id="rId39"/>
    <p:sldId id="368" r:id="rId40"/>
    <p:sldId id="362" r:id="rId41"/>
    <p:sldId id="369" r:id="rId42"/>
    <p:sldId id="363" r:id="rId43"/>
    <p:sldId id="370" r:id="rId44"/>
    <p:sldId id="371" r:id="rId45"/>
    <p:sldId id="336" r:id="rId46"/>
    <p:sldId id="311" r:id="rId47"/>
    <p:sldId id="337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olline Hermelin-Mainguy" initials="" lastIdx="3" clrIdx="0"/>
  <p:cmAuthor id="1" name="Nguyen Ngoc Hiuy" initials="NNH" lastIdx="1" clrIdx="1">
    <p:extLst>
      <p:ext uri="{19B8F6BF-5375-455C-9EA6-DF929625EA0E}">
        <p15:presenceInfo xmlns:p15="http://schemas.microsoft.com/office/powerpoint/2012/main" userId="Nguyen Ngoc Hiu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22BBEA"/>
    <a:srgbClr val="FFFFFF"/>
    <a:srgbClr val="0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f2b4a41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f2b4a41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First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448300"/>
            <a:ext cx="9144000" cy="26952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679350" y="42696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2"/>
          </p:nvPr>
        </p:nvSpPr>
        <p:spPr>
          <a:xfrm>
            <a:off x="3679350" y="4663225"/>
            <a:ext cx="53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 i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5" y="285377"/>
            <a:ext cx="5157057" cy="1850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8291" y="1543126"/>
            <a:ext cx="2409368" cy="295762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9244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374576" y="1543125"/>
            <a:ext cx="2409368" cy="295762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950861" y="1543126"/>
            <a:ext cx="2409368" cy="295762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98291" y="4551846"/>
            <a:ext cx="7581072" cy="37691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41557" y="1146899"/>
            <a:ext cx="3199814" cy="17713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51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3251" y="1146899"/>
            <a:ext cx="3199814" cy="17713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41557" y="3084799"/>
            <a:ext cx="3199814" cy="17713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3251" y="3084799"/>
            <a:ext cx="3199814" cy="17713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99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74021" y="1177007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51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71954" y="1177007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74021" y="2889276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171954" y="2889276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169887" y="1173377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69887" y="2885646"/>
            <a:ext cx="2851271" cy="15784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4020" y="4551846"/>
            <a:ext cx="8847137" cy="37691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825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1601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3" y="1200150"/>
            <a:ext cx="6522733" cy="3532639"/>
          </a:xfrm>
          <a:prstGeom prst="rect">
            <a:avLst/>
          </a:prstGeom>
        </p:spPr>
      </p:pic>
      <p:sp>
        <p:nvSpPr>
          <p:cNvPr id="7" name="Media Placeholder 6"/>
          <p:cNvSpPr>
            <a:spLocks noGrp="1"/>
          </p:cNvSpPr>
          <p:nvPr>
            <p:ph type="media" sz="quarter" idx="11" hasCustomPrompt="1"/>
          </p:nvPr>
        </p:nvSpPr>
        <p:spPr>
          <a:xfrm>
            <a:off x="2412460" y="1420237"/>
            <a:ext cx="4319080" cy="2743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err="1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92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(x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Google Shape;130;p16"/>
          <p:cNvSpPr/>
          <p:nvPr userDrawn="1"/>
        </p:nvSpPr>
        <p:spPr>
          <a:xfrm>
            <a:off x="0" y="1214450"/>
            <a:ext cx="9144000" cy="39291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34;p16"/>
          <p:cNvGrpSpPr/>
          <p:nvPr/>
        </p:nvGrpSpPr>
        <p:grpSpPr>
          <a:xfrm>
            <a:off x="725450" y="1717050"/>
            <a:ext cx="699000" cy="678600"/>
            <a:chOff x="725450" y="1793250"/>
            <a:chExt cx="699000" cy="678600"/>
          </a:xfrm>
        </p:grpSpPr>
        <p:sp>
          <p:nvSpPr>
            <p:cNvPr id="9" name="Google Shape;135;p1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" name="Google Shape;136;p16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dirty="0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01</a:t>
              </a:r>
              <a:endParaRPr sz="21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3" name="Google Shape;139;p16"/>
          <p:cNvSpPr/>
          <p:nvPr/>
        </p:nvSpPr>
        <p:spPr>
          <a:xfrm>
            <a:off x="7254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4" name="Google Shape;140;p16"/>
          <p:cNvSpPr txBox="1"/>
          <p:nvPr/>
        </p:nvSpPr>
        <p:spPr>
          <a:xfrm>
            <a:off x="7764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 sz="2100" b="1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43;p16"/>
          <p:cNvSpPr/>
          <p:nvPr/>
        </p:nvSpPr>
        <p:spPr>
          <a:xfrm>
            <a:off x="7254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8" name="Google Shape;144;p16"/>
          <p:cNvSpPr txBox="1"/>
          <p:nvPr/>
        </p:nvSpPr>
        <p:spPr>
          <a:xfrm>
            <a:off x="7764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 sz="2100" b="1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1" name="Google Shape;147;p16"/>
          <p:cNvGrpSpPr/>
          <p:nvPr/>
        </p:nvGrpSpPr>
        <p:grpSpPr>
          <a:xfrm>
            <a:off x="4840250" y="1717050"/>
            <a:ext cx="699000" cy="678600"/>
            <a:chOff x="725450" y="1793250"/>
            <a:chExt cx="699000" cy="678600"/>
          </a:xfrm>
        </p:grpSpPr>
        <p:sp>
          <p:nvSpPr>
            <p:cNvPr id="22" name="Google Shape;148;p16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" name="Google Shape;149;p16"/>
            <p:cNvSpPr txBox="1"/>
            <p:nvPr/>
          </p:nvSpPr>
          <p:spPr>
            <a:xfrm>
              <a:off x="776450" y="1916700"/>
              <a:ext cx="571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rPr>
                <a:t>04</a:t>
              </a:r>
              <a:endParaRPr sz="2100" b="1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6" name="Google Shape;152;p16"/>
          <p:cNvSpPr/>
          <p:nvPr/>
        </p:nvSpPr>
        <p:spPr>
          <a:xfrm>
            <a:off x="4840250" y="2780275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" name="Google Shape;153;p16"/>
          <p:cNvSpPr txBox="1"/>
          <p:nvPr/>
        </p:nvSpPr>
        <p:spPr>
          <a:xfrm>
            <a:off x="4891250" y="2903725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  <a:endParaRPr sz="2100" b="1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156;p16"/>
          <p:cNvSpPr/>
          <p:nvPr/>
        </p:nvSpPr>
        <p:spPr>
          <a:xfrm>
            <a:off x="4840250" y="3843500"/>
            <a:ext cx="699000" cy="6786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" name="Google Shape;157;p16"/>
          <p:cNvSpPr txBox="1"/>
          <p:nvPr/>
        </p:nvSpPr>
        <p:spPr>
          <a:xfrm>
            <a:off x="4891250" y="3966950"/>
            <a:ext cx="571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06</a:t>
            </a:r>
            <a:endParaRPr sz="2100" b="1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2" name="Google Shape;158;p16"/>
          <p:cNvCxnSpPr/>
          <p:nvPr userDrawn="1"/>
        </p:nvCxnSpPr>
        <p:spPr>
          <a:xfrm rot="10800000">
            <a:off x="4189988" y="240100"/>
            <a:ext cx="12000" cy="5214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1673225" y="1877256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1673225" y="2938215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38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1673225" y="4003706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42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5723792" y="1877256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5723792" y="2938215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44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723792" y="3999174"/>
            <a:ext cx="1897063" cy="358188"/>
          </a:xfrm>
          <a:prstGeom prst="rect">
            <a:avLst/>
          </a:prstGeom>
        </p:spPr>
        <p:txBody>
          <a:bodyPr/>
          <a:lstStyle>
            <a:lvl5pPr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4"/>
            <a:r>
              <a:rPr lang="en-US" dirty="0"/>
              <a:t>Text </a:t>
            </a:r>
          </a:p>
        </p:txBody>
      </p:sp>
      <p:sp>
        <p:nvSpPr>
          <p:cNvPr id="46" name="Title 45"/>
          <p:cNvSpPr>
            <a:spLocks noGrp="1"/>
          </p:cNvSpPr>
          <p:nvPr>
            <p:ph type="title" hasCustomPrompt="1"/>
          </p:nvPr>
        </p:nvSpPr>
        <p:spPr>
          <a:xfrm>
            <a:off x="628650" y="274639"/>
            <a:ext cx="7886700" cy="6240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9782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ection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4" name="Google Shape;61;p7"/>
          <p:cNvCxnSpPr/>
          <p:nvPr userDrawn="1"/>
        </p:nvCxnSpPr>
        <p:spPr>
          <a:xfrm rot="10800000" flipH="1">
            <a:off x="457200" y="1607150"/>
            <a:ext cx="8262900" cy="2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62;p7"/>
          <p:cNvSpPr/>
          <p:nvPr userDrawn="1"/>
        </p:nvSpPr>
        <p:spPr>
          <a:xfrm>
            <a:off x="0" y="-51975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;p7"/>
          <p:cNvSpPr/>
          <p:nvPr userDrawn="1"/>
        </p:nvSpPr>
        <p:spPr>
          <a:xfrm>
            <a:off x="-2" y="2663364"/>
            <a:ext cx="9144000" cy="25374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64;p7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0557" y="912538"/>
            <a:ext cx="1362489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5;p7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37" y="912541"/>
            <a:ext cx="1362489" cy="13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;p7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370" y="912525"/>
            <a:ext cx="1362493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7;p7"/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71" y="912539"/>
            <a:ext cx="1362489" cy="135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8;p7"/>
          <p:cNvSpPr txBox="1"/>
          <p:nvPr userDrawn="1"/>
        </p:nvSpPr>
        <p:spPr>
          <a:xfrm>
            <a:off x="294467" y="109125"/>
            <a:ext cx="8849531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The different steps of PN’s Selection Process</a:t>
            </a:r>
            <a:endParaRPr sz="240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69;p7"/>
          <p:cNvSpPr txBox="1"/>
          <p:nvPr userDrawn="1"/>
        </p:nvSpPr>
        <p:spPr>
          <a:xfrm>
            <a:off x="30736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Information Session</a:t>
            </a:r>
            <a:endParaRPr sz="1300" b="1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70;p7"/>
          <p:cNvSpPr txBox="1"/>
          <p:nvPr userDrawn="1"/>
        </p:nvSpPr>
        <p:spPr>
          <a:xfrm>
            <a:off x="2615950" y="2269928"/>
            <a:ext cx="1811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Written Exam</a:t>
            </a:r>
            <a:endParaRPr sz="1300" b="1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71;p7"/>
          <p:cNvSpPr txBox="1"/>
          <p:nvPr userDrawn="1"/>
        </p:nvSpPr>
        <p:spPr>
          <a:xfrm>
            <a:off x="4506814" y="2269928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Individual Interview</a:t>
            </a:r>
            <a:endParaRPr sz="1300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72;p7"/>
          <p:cNvSpPr txBox="1"/>
          <p:nvPr userDrawn="1"/>
        </p:nvSpPr>
        <p:spPr>
          <a:xfrm>
            <a:off x="6607216" y="2265592"/>
            <a:ext cx="223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22BBEA"/>
                </a:solidFill>
                <a:latin typeface="Verdana"/>
                <a:ea typeface="Verdana"/>
                <a:cs typeface="Verdana"/>
                <a:sym typeface="Verdana"/>
              </a:rPr>
              <a:t>Social Investigation</a:t>
            </a:r>
            <a:endParaRPr sz="1300" dirty="0">
              <a:solidFill>
                <a:srgbClr val="22BBE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66742" y="2886066"/>
            <a:ext cx="1721633" cy="20431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660983" y="2894945"/>
            <a:ext cx="1721633" cy="20431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760105" y="2886066"/>
            <a:ext cx="1724218" cy="20431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861812" y="2894945"/>
            <a:ext cx="1721633" cy="20431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3094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to P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3;p22"/>
          <p:cNvSpPr/>
          <p:nvPr userDrawn="1"/>
        </p:nvSpPr>
        <p:spPr>
          <a:xfrm>
            <a:off x="1" y="14"/>
            <a:ext cx="2940900" cy="51435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Google Shape;224;p22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1400" y="458375"/>
            <a:ext cx="6790200" cy="48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5;p22"/>
          <p:cNvSpPr txBox="1"/>
          <p:nvPr userDrawn="1"/>
        </p:nvSpPr>
        <p:spPr>
          <a:xfrm>
            <a:off x="3023901" y="5901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 b="1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Cambodia, Philippines, Vietnam</a:t>
            </a:r>
            <a:endParaRPr sz="240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226;p22"/>
          <p:cNvSpPr/>
          <p:nvPr userDrawn="1"/>
        </p:nvSpPr>
        <p:spPr>
          <a:xfrm rot="-533510">
            <a:off x="3936938" y="940587"/>
            <a:ext cx="863600" cy="2797930"/>
          </a:xfrm>
          <a:custGeom>
            <a:avLst/>
            <a:gdLst/>
            <a:ahLst/>
            <a:cxnLst/>
            <a:rect l="l" t="t" r="r" b="b"/>
            <a:pathLst>
              <a:path w="9781" h="84297" extrusionOk="0">
                <a:moveTo>
                  <a:pt x="9304" y="0"/>
                </a:moveTo>
                <a:cubicBezTo>
                  <a:pt x="9304" y="3981"/>
                  <a:pt x="6111" y="7295"/>
                  <a:pt x="4542" y="10954"/>
                </a:cubicBezTo>
                <a:cubicBezTo>
                  <a:pt x="1610" y="17793"/>
                  <a:pt x="693" y="25434"/>
                  <a:pt x="256" y="32862"/>
                </a:cubicBezTo>
                <a:cubicBezTo>
                  <a:pt x="-767" y="50268"/>
                  <a:pt x="4260" y="67758"/>
                  <a:pt x="9781" y="84297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8" name="Google Shape;227;p22"/>
          <p:cNvSpPr/>
          <p:nvPr userDrawn="1"/>
        </p:nvSpPr>
        <p:spPr>
          <a:xfrm rot="9185825">
            <a:off x="5565290" y="1311081"/>
            <a:ext cx="2081259" cy="1042696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9" name="Google Shape;228;p22"/>
          <p:cNvSpPr txBox="1"/>
          <p:nvPr userDrawn="1"/>
        </p:nvSpPr>
        <p:spPr>
          <a:xfrm>
            <a:off x="280651" y="347417"/>
            <a:ext cx="2379600" cy="4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is a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French non-profit organization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created in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2005,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which intends to enable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young underprivileged people 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build their employability 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through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education 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 the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digital industry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leverage their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potential </a:t>
            </a:r>
            <a:endParaRPr sz="115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willpower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 Our organization’s final aspiration is to allow them and their family to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escape poverty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 a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sustainable way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and contribute to the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social 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economic development 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of their country. Passerelles numériques operates in 3 Asian countries: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a, 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and</a:t>
            </a:r>
            <a:r>
              <a:rPr lang="en" sz="115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Vietnam</a:t>
            </a:r>
            <a:r>
              <a:rPr lang="en" sz="115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229;p22"/>
          <p:cNvSpPr/>
          <p:nvPr userDrawn="1"/>
        </p:nvSpPr>
        <p:spPr>
          <a:xfrm rot="-6005595">
            <a:off x="5381259" y="1188003"/>
            <a:ext cx="2601814" cy="166446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01773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C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4" name="Google Shape;234;p23"/>
          <p:cNvCxnSpPr/>
          <p:nvPr userDrawn="1"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35;p23"/>
          <p:cNvSpPr/>
          <p:nvPr userDrawn="1"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 userDrawn="1"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Cambodia</a:t>
            </a:r>
            <a:endParaRPr sz="24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237;p23"/>
          <p:cNvSpPr txBox="1"/>
          <p:nvPr userDrawn="1"/>
        </p:nvSpPr>
        <p:spPr>
          <a:xfrm>
            <a:off x="6311047" y="263531"/>
            <a:ext cx="2385481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-US" sz="1050" b="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</a:t>
            </a:r>
            <a:r>
              <a:rPr lang="en-US" sz="1050" b="0" dirty="0" err="1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Passerelles</a:t>
            </a:r>
            <a:r>
              <a:rPr lang="en-US" sz="1050" b="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050" b="0" dirty="0" err="1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numériques</a:t>
            </a:r>
            <a:r>
              <a:rPr lang="en-US" sz="1050" b="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 first program in Phnom Penh, with 25 students. One major in SNA (System &amp; Network Administration)</a:t>
            </a:r>
            <a:endParaRPr sz="1100" b="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" name="Google Shape;238;p23"/>
          <p:cNvCxnSpPr/>
          <p:nvPr userDrawn="1"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239;p23"/>
          <p:cNvGrpSpPr/>
          <p:nvPr userDrawn="1"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10" name="Google Shape;240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1" name="Google Shape;241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2005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2" name="Google Shape;242;p23"/>
          <p:cNvGrpSpPr/>
          <p:nvPr userDrawn="1"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13" name="Google Shape;243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4" name="Google Shape;244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2007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5" name="Google Shape;245;p23"/>
          <p:cNvGrpSpPr/>
          <p:nvPr userDrawn="1"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16" name="Google Shape;246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7" name="Google Shape;247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" name="Google Shape;248;p23"/>
          <p:cNvGrpSpPr/>
          <p:nvPr userDrawn="1"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19" name="Google Shape;249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250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2011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1" name="Google Shape;251;p23"/>
          <p:cNvGrpSpPr/>
          <p:nvPr userDrawn="1"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2" name="Google Shape;252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253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" name="Google Shape;254;p23"/>
          <p:cNvGrpSpPr/>
          <p:nvPr userDrawn="1"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25" name="Google Shape;255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6" name="Google Shape;256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7" name="Google Shape;257;p23"/>
          <p:cNvGrpSpPr/>
          <p:nvPr userDrawn="1"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28" name="Google Shape;258;p23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9" name="Google Shape;259;p23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0" name="Google Shape;260;p23"/>
          <p:cNvSpPr txBox="1"/>
          <p:nvPr userDrawn="1"/>
        </p:nvSpPr>
        <p:spPr>
          <a:xfrm>
            <a:off x="6310052" y="964547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Inauguration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PNC building and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261;p23"/>
          <p:cNvSpPr txBox="1"/>
          <p:nvPr userDrawn="1"/>
        </p:nvSpPr>
        <p:spPr>
          <a:xfrm>
            <a:off x="6315541" y="158379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 second major</a:t>
            </a:r>
            <a:r>
              <a:rPr lang="en-US" sz="1050" b="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WEP (Web Programming)</a:t>
            </a:r>
            <a:endParaRPr sz="1100" b="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262;p23"/>
          <p:cNvSpPr txBox="1"/>
          <p:nvPr userDrawn="1"/>
        </p:nvSpPr>
        <p:spPr>
          <a:xfrm>
            <a:off x="6319780" y="2478007"/>
            <a:ext cx="2561400" cy="37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US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100 students join our 2-year program</a:t>
            </a: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tx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263;p23"/>
          <p:cNvSpPr txBox="1"/>
          <p:nvPr userDrawn="1"/>
        </p:nvSpPr>
        <p:spPr>
          <a:xfrm>
            <a:off x="6330503" y="2964132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PNC’s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Career Forum</a:t>
            </a:r>
            <a:endParaRPr sz="105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" name="Google Shape;264;p23"/>
          <p:cNvSpPr txBox="1"/>
          <p:nvPr userDrawn="1"/>
        </p:nvSpPr>
        <p:spPr>
          <a:xfrm>
            <a:off x="6319780" y="369551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PNC celebrates its </a:t>
            </a:r>
            <a:r>
              <a:rPr lang="en" sz="105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ten years anniversary</a:t>
            </a:r>
            <a:endParaRPr sz="105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" name="Google Shape;265;p23"/>
          <p:cNvSpPr txBox="1"/>
          <p:nvPr userDrawn="1"/>
        </p:nvSpPr>
        <p:spPr>
          <a:xfrm>
            <a:off x="6319780" y="4396659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‘Openh’ Project</a:t>
            </a:r>
            <a:r>
              <a:rPr lang="en" sz="10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, a vast program to update the curriculum of the 2-year training</a:t>
            </a:r>
            <a:endParaRPr sz="10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" name="Google Shape;266;p2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314473" cy="37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27;p22"/>
          <p:cNvSpPr/>
          <p:nvPr userDrawn="1"/>
        </p:nvSpPr>
        <p:spPr>
          <a:xfrm rot="8202143">
            <a:off x="2200121" y="1958787"/>
            <a:ext cx="914230" cy="270782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38" name="Google Shape;264;p23"/>
          <p:cNvSpPr txBox="1"/>
          <p:nvPr userDrawn="1"/>
        </p:nvSpPr>
        <p:spPr>
          <a:xfrm>
            <a:off x="2478190" y="121942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Phnom Penh</a:t>
            </a:r>
            <a:endParaRPr sz="105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" name="Google Shape;7;p1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600" y="109125"/>
            <a:ext cx="509099" cy="5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721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P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4" name="Google Shape;271;p24"/>
          <p:cNvCxnSpPr/>
          <p:nvPr userDrawn="1"/>
        </p:nvCxnSpPr>
        <p:spPr>
          <a:xfrm rot="10800000">
            <a:off x="6019675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72;p24"/>
          <p:cNvSpPr/>
          <p:nvPr userDrawn="1"/>
        </p:nvSpPr>
        <p:spPr>
          <a:xfrm>
            <a:off x="0" y="3722725"/>
            <a:ext cx="9144000" cy="14208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73;p24"/>
          <p:cNvSpPr txBox="1"/>
          <p:nvPr userDrawn="1"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Philippines</a:t>
            </a:r>
            <a:endParaRPr sz="24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" name="Google Shape;275;p24"/>
          <p:cNvGrpSpPr/>
          <p:nvPr userDrawn="1"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8" name="Google Shape;276;p2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9" name="Google Shape;277;p2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2009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0" name="Google Shape;278;p24"/>
          <p:cNvGrpSpPr/>
          <p:nvPr userDrawn="1"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11" name="Google Shape;279;p2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280;p2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3" name="Google Shape;281;p24"/>
          <p:cNvGrpSpPr/>
          <p:nvPr userDrawn="1"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14" name="Google Shape;282;p2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5" name="Google Shape;283;p2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6" name="Google Shape;284;p24"/>
          <p:cNvGrpSpPr/>
          <p:nvPr userDrawn="1"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17" name="Google Shape;285;p2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8" name="Google Shape;286;p2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9" name="Google Shape;287;p24"/>
          <p:cNvGrpSpPr/>
          <p:nvPr userDrawn="1"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0" name="Google Shape;288;p24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289;p24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2" name="Google Shape;290;p24"/>
          <p:cNvSpPr txBox="1"/>
          <p:nvPr userDrawn="1"/>
        </p:nvSpPr>
        <p:spPr>
          <a:xfrm>
            <a:off x="6320800" y="1003525"/>
            <a:ext cx="2418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24 students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" name="Google Shape;291;p24"/>
          <p:cNvSpPr txBox="1"/>
          <p:nvPr userDrawn="1"/>
        </p:nvSpPr>
        <p:spPr>
          <a:xfrm>
            <a:off x="6319780" y="1605719"/>
            <a:ext cx="2691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For the 1st time, a total of </a:t>
            </a:r>
            <a:r>
              <a:rPr lang="en-US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90 students join our program</a:t>
            </a:r>
            <a:endParaRPr sz="110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" name="Google Shape;292;p24"/>
          <p:cNvSpPr txBox="1"/>
          <p:nvPr userDrawn="1"/>
        </p:nvSpPr>
        <p:spPr>
          <a:xfrm>
            <a:off x="6330503" y="2324128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PNP celebrates its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5-year anniversary</a:t>
            </a:r>
            <a:endParaRPr sz="105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" name="Google Shape;293;p24"/>
          <p:cNvSpPr txBox="1"/>
          <p:nvPr userDrawn="1"/>
        </p:nvSpPr>
        <p:spPr>
          <a:xfrm>
            <a:off x="6319780" y="299330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of an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innovative new program 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with a pilot class (47 students)</a:t>
            </a:r>
            <a:endParaRPr sz="105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94;p24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762" y="-39537"/>
            <a:ext cx="5350001" cy="383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4;p24"/>
          <p:cNvSpPr txBox="1"/>
          <p:nvPr userDrawn="1"/>
        </p:nvSpPr>
        <p:spPr>
          <a:xfrm>
            <a:off x="6319780" y="285116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 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of PN’s 2nd program in Cebu with 24 students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227;p22"/>
          <p:cNvSpPr/>
          <p:nvPr userDrawn="1"/>
        </p:nvSpPr>
        <p:spPr>
          <a:xfrm rot="20713479" flipV="1">
            <a:off x="3436001" y="1627827"/>
            <a:ext cx="914230" cy="570659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31" name="Google Shape;264;p23"/>
          <p:cNvSpPr txBox="1"/>
          <p:nvPr userDrawn="1"/>
        </p:nvSpPr>
        <p:spPr>
          <a:xfrm>
            <a:off x="2993887" y="121520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Cebu</a:t>
            </a:r>
            <a:endParaRPr sz="105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4143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V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299;p25"/>
          <p:cNvCxnSpPr/>
          <p:nvPr userDrawn="1"/>
        </p:nvCxnSpPr>
        <p:spPr>
          <a:xfrm rot="10800000">
            <a:off x="6012474" y="0"/>
            <a:ext cx="12000" cy="501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Google Shape;300;p25"/>
          <p:cNvSpPr/>
          <p:nvPr userDrawn="1"/>
        </p:nvSpPr>
        <p:spPr>
          <a:xfrm>
            <a:off x="0" y="3733450"/>
            <a:ext cx="9144000" cy="14100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1;p25"/>
          <p:cNvSpPr txBox="1"/>
          <p:nvPr userDrawn="1"/>
        </p:nvSpPr>
        <p:spPr>
          <a:xfrm>
            <a:off x="102425" y="3950100"/>
            <a:ext cx="63225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Passerelles numériques</a:t>
            </a:r>
            <a:endParaRPr sz="24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Vietnam</a:t>
            </a:r>
            <a:endParaRPr sz="24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302;p25"/>
          <p:cNvSpPr txBox="1"/>
          <p:nvPr userDrawn="1"/>
        </p:nvSpPr>
        <p:spPr>
          <a:xfrm>
            <a:off x="6320800" y="3042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Launch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PN’s 3rd program in Danang with 30 students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" name="Google Shape;303;p25"/>
          <p:cNvCxnSpPr/>
          <p:nvPr userDrawn="1"/>
        </p:nvCxnSpPr>
        <p:spPr>
          <a:xfrm rot="10800000">
            <a:off x="6024475" y="4036300"/>
            <a:ext cx="0" cy="115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04;p25"/>
          <p:cNvGrpSpPr/>
          <p:nvPr userDrawn="1"/>
        </p:nvGrpSpPr>
        <p:grpSpPr>
          <a:xfrm>
            <a:off x="5688583" y="226167"/>
            <a:ext cx="1082257" cy="587803"/>
            <a:chOff x="725450" y="1793250"/>
            <a:chExt cx="1198513" cy="678600"/>
          </a:xfrm>
        </p:grpSpPr>
        <p:sp>
          <p:nvSpPr>
            <p:cNvPr id="9" name="Google Shape;305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0" name="Google Shape;306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2010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1" name="Google Shape;307;p25"/>
          <p:cNvGrpSpPr/>
          <p:nvPr userDrawn="1"/>
        </p:nvGrpSpPr>
        <p:grpSpPr>
          <a:xfrm>
            <a:off x="5688583" y="925471"/>
            <a:ext cx="1082257" cy="587803"/>
            <a:chOff x="725450" y="1793250"/>
            <a:chExt cx="1198513" cy="678600"/>
          </a:xfrm>
        </p:grpSpPr>
        <p:sp>
          <p:nvSpPr>
            <p:cNvPr id="12" name="Google Shape;308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3" name="Google Shape;309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2012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4" name="Google Shape;310;p25"/>
          <p:cNvGrpSpPr/>
          <p:nvPr userDrawn="1"/>
        </p:nvGrpSpPr>
        <p:grpSpPr>
          <a:xfrm>
            <a:off x="5688583" y="1624763"/>
            <a:ext cx="1082257" cy="587803"/>
            <a:chOff x="725450" y="1793250"/>
            <a:chExt cx="1198513" cy="678600"/>
          </a:xfrm>
        </p:grpSpPr>
        <p:sp>
          <p:nvSpPr>
            <p:cNvPr id="15" name="Google Shape;311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2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2013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7" name="Google Shape;313;p25"/>
          <p:cNvGrpSpPr/>
          <p:nvPr userDrawn="1"/>
        </p:nvGrpSpPr>
        <p:grpSpPr>
          <a:xfrm>
            <a:off x="5688583" y="2324077"/>
            <a:ext cx="1082257" cy="587803"/>
            <a:chOff x="725450" y="1793250"/>
            <a:chExt cx="1198513" cy="678600"/>
          </a:xfrm>
        </p:grpSpPr>
        <p:sp>
          <p:nvSpPr>
            <p:cNvPr id="18" name="Google Shape;314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5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2014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0" name="Google Shape;316;p25"/>
          <p:cNvGrpSpPr/>
          <p:nvPr userDrawn="1"/>
        </p:nvGrpSpPr>
        <p:grpSpPr>
          <a:xfrm>
            <a:off x="5688597" y="3023397"/>
            <a:ext cx="1082257" cy="587803"/>
            <a:chOff x="725450" y="1793250"/>
            <a:chExt cx="1198513" cy="678600"/>
          </a:xfrm>
        </p:grpSpPr>
        <p:sp>
          <p:nvSpPr>
            <p:cNvPr id="21" name="Google Shape;317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2" name="Google Shape;318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2015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3" name="Google Shape;319;p25"/>
          <p:cNvGrpSpPr/>
          <p:nvPr userDrawn="1"/>
        </p:nvGrpSpPr>
        <p:grpSpPr>
          <a:xfrm>
            <a:off x="5688597" y="3722700"/>
            <a:ext cx="1082257" cy="587803"/>
            <a:chOff x="725450" y="1793250"/>
            <a:chExt cx="1198513" cy="678600"/>
          </a:xfrm>
        </p:grpSpPr>
        <p:sp>
          <p:nvSpPr>
            <p:cNvPr id="24" name="Google Shape;320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5" name="Google Shape;321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2016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6" name="Google Shape;322;p25"/>
          <p:cNvGrpSpPr/>
          <p:nvPr userDrawn="1"/>
        </p:nvGrpSpPr>
        <p:grpSpPr>
          <a:xfrm>
            <a:off x="5688597" y="4421992"/>
            <a:ext cx="1082257" cy="587803"/>
            <a:chOff x="725450" y="1793250"/>
            <a:chExt cx="1198513" cy="678600"/>
          </a:xfrm>
        </p:grpSpPr>
        <p:sp>
          <p:nvSpPr>
            <p:cNvPr id="27" name="Google Shape;323;p25"/>
            <p:cNvSpPr/>
            <p:nvPr/>
          </p:nvSpPr>
          <p:spPr>
            <a:xfrm>
              <a:off x="725450" y="1793250"/>
              <a:ext cx="699000" cy="6786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324;p25"/>
            <p:cNvSpPr txBox="1"/>
            <p:nvPr/>
          </p:nvSpPr>
          <p:spPr>
            <a:xfrm>
              <a:off x="761163" y="1916700"/>
              <a:ext cx="11628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2017</a:t>
              </a:r>
              <a:endParaRPr sz="1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9" name="Google Shape;325;p25"/>
          <p:cNvSpPr txBox="1"/>
          <p:nvPr userDrawn="1"/>
        </p:nvSpPr>
        <p:spPr>
          <a:xfrm>
            <a:off x="6320800" y="1003525"/>
            <a:ext cx="2182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1st graduation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of 27 students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26;p25"/>
          <p:cNvSpPr txBox="1"/>
          <p:nvPr userDrawn="1"/>
        </p:nvSpPr>
        <p:spPr>
          <a:xfrm>
            <a:off x="6310141" y="1616410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Decision to propose 2 majors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 DeV and WeB. WeB replaces SNA</a:t>
            </a:r>
            <a:endParaRPr sz="11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327;p25"/>
          <p:cNvSpPr txBox="1"/>
          <p:nvPr userDrawn="1"/>
        </p:nvSpPr>
        <p:spPr>
          <a:xfrm>
            <a:off x="6316387" y="2306181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is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operating completely independently</a:t>
            </a: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for all its activities</a:t>
            </a:r>
            <a:endParaRPr sz="105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328;p25"/>
          <p:cNvSpPr txBox="1"/>
          <p:nvPr userDrawn="1"/>
        </p:nvSpPr>
        <p:spPr>
          <a:xfrm>
            <a:off x="6316101" y="301508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PNV celebrates its </a:t>
            </a:r>
            <a:r>
              <a:rPr lang="en" sz="1050" b="1" dirty="0">
                <a:solidFill>
                  <a:schemeClr val="tx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five years’ anniversary</a:t>
            </a:r>
            <a:endParaRPr sz="1050" b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329;p25"/>
          <p:cNvSpPr txBox="1"/>
          <p:nvPr userDrawn="1"/>
        </p:nvSpPr>
        <p:spPr>
          <a:xfrm>
            <a:off x="6329185" y="3703087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Launch of the </a:t>
            </a:r>
            <a:r>
              <a:rPr lang="en" sz="105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training</a:t>
            </a:r>
            <a:r>
              <a:rPr lang="en" sz="10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with the Danang College of Technology</a:t>
            </a:r>
            <a:endParaRPr sz="10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" name="Google Shape;330;p25"/>
          <p:cNvSpPr txBox="1"/>
          <p:nvPr userDrawn="1"/>
        </p:nvSpPr>
        <p:spPr>
          <a:xfrm>
            <a:off x="6310141" y="4388654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New partnership </a:t>
            </a:r>
            <a:r>
              <a:rPr lang="en" sz="10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with Danang Vocational Training College</a:t>
            </a:r>
            <a:endParaRPr sz="105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" name="Google Shape;331;p25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0"/>
            <a:ext cx="5314473" cy="37600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27;p22"/>
          <p:cNvSpPr/>
          <p:nvPr userDrawn="1"/>
        </p:nvSpPr>
        <p:spPr>
          <a:xfrm rot="16546924" flipV="1">
            <a:off x="2653867" y="1361367"/>
            <a:ext cx="557846" cy="188325"/>
          </a:xfrm>
          <a:custGeom>
            <a:avLst/>
            <a:gdLst/>
            <a:ahLst/>
            <a:cxnLst/>
            <a:rect l="l" t="t" r="r" b="b"/>
            <a:pathLst>
              <a:path w="93821" h="49530" extrusionOk="0">
                <a:moveTo>
                  <a:pt x="0" y="49530"/>
                </a:moveTo>
                <a:cubicBezTo>
                  <a:pt x="13115" y="29855"/>
                  <a:pt x="36146" y="17002"/>
                  <a:pt x="58578" y="9525"/>
                </a:cubicBezTo>
                <a:cubicBezTo>
                  <a:pt x="70123" y="5677"/>
                  <a:pt x="81652" y="0"/>
                  <a:pt x="93821" y="0"/>
                </a:cubicBezTo>
              </a:path>
            </a:pathLst>
          </a:custGeom>
          <a:noFill/>
          <a:ln w="2857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38" name="Google Shape;264;p23"/>
          <p:cNvSpPr txBox="1"/>
          <p:nvPr userDrawn="1"/>
        </p:nvSpPr>
        <p:spPr>
          <a:xfrm>
            <a:off x="2707372" y="735925"/>
            <a:ext cx="2561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rPr>
              <a:t>Danang</a:t>
            </a:r>
            <a:endParaRPr sz="1050" b="1" dirty="0">
              <a:solidFill>
                <a:srgbClr val="FF99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692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860355" y="1383906"/>
            <a:ext cx="5423289" cy="31996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1601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7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41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lumn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58891" y="1354218"/>
            <a:ext cx="3637248" cy="31996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55663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1612" y="1354218"/>
            <a:ext cx="3637248" cy="31996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0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lum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2938" y="992221"/>
            <a:ext cx="2383614" cy="363208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53751" y="992221"/>
            <a:ext cx="2383614" cy="363208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884564" y="992222"/>
            <a:ext cx="2383614" cy="363208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9"/>
            <a:ext cx="7850332" cy="56851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3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 hasCustomPrompt="1"/>
          </p:nvPr>
        </p:nvSpPr>
        <p:spPr>
          <a:xfrm>
            <a:off x="1247775" y="1126908"/>
            <a:ext cx="6648450" cy="353630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fr-FR" dirty="0" err="1"/>
              <a:t>Orga</a:t>
            </a:r>
            <a:r>
              <a:rPr lang="fr-FR" dirty="0"/>
              <a:t>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5803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endParaRPr lang="en-US" dirty="0"/>
          </a:p>
        </p:txBody>
      </p:sp>
      <p:sp>
        <p:nvSpPr>
          <p:cNvPr id="7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8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13173"/>
            <a:ext cx="3943350" cy="279482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800">
                <a:solidFill>
                  <a:srgbClr val="FF993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8650" y="1405250"/>
            <a:ext cx="3585523" cy="279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9"/>
            <a:ext cx="7886700" cy="67538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17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434000"/>
            <a:ext cx="3943350" cy="279482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800">
                <a:solidFill>
                  <a:srgbClr val="FF993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929827" y="1434000"/>
            <a:ext cx="3585523" cy="279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9"/>
            <a:ext cx="7886700" cy="675388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3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472540" y="1238616"/>
            <a:ext cx="6163294" cy="34246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66351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2540" y="4679907"/>
            <a:ext cx="6163293" cy="37691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24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37978" y="1271530"/>
            <a:ext cx="3584641" cy="30738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8650" y="274639"/>
            <a:ext cx="7886700" cy="60195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9933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794722" y="1271530"/>
            <a:ext cx="3584641" cy="30738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Google Shape;190;p18"/>
          <p:cNvSpPr/>
          <p:nvPr userDrawn="1"/>
        </p:nvSpPr>
        <p:spPr>
          <a:xfrm>
            <a:off x="0" y="5076789"/>
            <a:ext cx="9144000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37979" y="4551846"/>
            <a:ext cx="7641384" cy="37691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Google Shape;189;p18"/>
          <p:cNvSpPr/>
          <p:nvPr userDrawn="1"/>
        </p:nvSpPr>
        <p:spPr>
          <a:xfrm>
            <a:off x="0" y="0"/>
            <a:ext cx="9144000" cy="519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89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503600" y="109125"/>
            <a:ext cx="509099" cy="509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71" r:id="rId3"/>
    <p:sldLayoutId id="2147483664" r:id="rId4"/>
    <p:sldLayoutId id="2147483665" r:id="rId5"/>
    <p:sldLayoutId id="2147483666" r:id="rId6"/>
    <p:sldLayoutId id="2147483674" r:id="rId7"/>
    <p:sldLayoutId id="2147483670" r:id="rId8"/>
    <p:sldLayoutId id="2147483667" r:id="rId9"/>
    <p:sldLayoutId id="2147483668" r:id="rId10"/>
    <p:sldLayoutId id="2147483669" r:id="rId11"/>
    <p:sldLayoutId id="2147483672" r:id="rId12"/>
    <p:sldLayoutId id="2147483660" r:id="rId13"/>
    <p:sldLayoutId id="2147483658" r:id="rId14"/>
    <p:sldLayoutId id="2147483673" r:id="rId15"/>
    <p:sldLayoutId id="2147483657" r:id="rId16"/>
    <p:sldLayoutId id="2147483661" r:id="rId17"/>
    <p:sldLayoutId id="2147483662" r:id="rId18"/>
    <p:sldLayoutId id="2147483663" r:id="rId19"/>
    <p:sldLayoutId id="214748365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truyen.vn/" TargetMode="External"/><Relationship Id="rId3" Type="http://schemas.openxmlformats.org/officeDocument/2006/relationships/image" Target="../media/image91.png"/><Relationship Id="rId7" Type="http://schemas.openxmlformats.org/officeDocument/2006/relationships/hyperlink" Target="https://hamtruyen.com/" TargetMode="Externa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hyperlink" Target="https://hocvientruyentranh.net/" TargetMode="External"/><Relationship Id="rId5" Type="http://schemas.openxmlformats.org/officeDocument/2006/relationships/image" Target="../media/image93.png"/><Relationship Id="rId10" Type="http://schemas.openxmlformats.org/officeDocument/2006/relationships/hyperlink" Target="https://truyentranhaudio.online/" TargetMode="External"/><Relationship Id="rId4" Type="http://schemas.openxmlformats.org/officeDocument/2006/relationships/image" Target="../media/image92.png"/><Relationship Id="rId9" Type="http://schemas.openxmlformats.org/officeDocument/2006/relationships/hyperlink" Target="http://truyenqq.com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passerelles.numeriques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hyperlink" Target="http://www.passerellesnumeriques.org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passerellesnume" TargetMode="External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hyperlink" Target="https://www.youtube.com/user/PasserellesNumerique" TargetMode="External"/><Relationship Id="rId4" Type="http://schemas.openxmlformats.org/officeDocument/2006/relationships/hyperlink" Target="https://www.linkedin.com/company/passerellesnum-riques/" TargetMode="External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0"/>
          <p:cNvCxnSpPr/>
          <p:nvPr/>
        </p:nvCxnSpPr>
        <p:spPr>
          <a:xfrm rot="10800000" flipH="1">
            <a:off x="11900" y="2529000"/>
            <a:ext cx="9144000" cy="2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5" name="Google Shape;85;p10"/>
          <p:cNvSpPr/>
          <p:nvPr/>
        </p:nvSpPr>
        <p:spPr>
          <a:xfrm>
            <a:off x="8441550" y="59525"/>
            <a:ext cx="642900" cy="60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75163" y="3906503"/>
            <a:ext cx="7033023" cy="393600"/>
          </a:xfrm>
        </p:spPr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2"/>
          </p:nvPr>
        </p:nvSpPr>
        <p:spPr>
          <a:xfrm>
            <a:off x="3742650" y="4438061"/>
            <a:ext cx="5341800" cy="393600"/>
          </a:xfrm>
        </p:spPr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: </a:t>
            </a:r>
            <a:r>
              <a:rPr lang="en-US" dirty="0" err="1"/>
              <a:t>Wibu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AF9E2-BEEB-44E9-ACAF-46509777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" y="2819476"/>
            <a:ext cx="2321605" cy="2271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E5E47-59F6-4559-B813-D289AC8FF00E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6.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3F63-D877-4024-BFEA-615EDFD0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16" y="0"/>
            <a:ext cx="61877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1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2D932-D938-4588-B706-ADC201EEF484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DD2BA-D24F-4DCD-9933-D422E8E0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76" y="0"/>
            <a:ext cx="6248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9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A3679-F08D-4BB6-8CDC-E5B4CDCDA224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22529-F009-4488-9A97-91AC06A2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90" y="0"/>
            <a:ext cx="61164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1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1A73EC-1ACE-4E33-8D15-86D00252E38A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3838-C66E-4C43-AAAF-F93368CD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14" y="0"/>
            <a:ext cx="61381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062D5-144C-41E2-807F-7026F7AB8D07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CB10C-B855-44DB-8479-82A68521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76" y="0"/>
            <a:ext cx="61034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5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1B9A2-FC38-451E-B355-AF0F6416FABE}"/>
              </a:ext>
            </a:extLst>
          </p:cNvPr>
          <p:cNvSpPr txBox="1"/>
          <p:nvPr/>
        </p:nvSpPr>
        <p:spPr>
          <a:xfrm>
            <a:off x="443252" y="4752210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D40B1-3129-4F1A-B036-03F6AFC4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88" y="0"/>
            <a:ext cx="60816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1">
            <a:extLst>
              <a:ext uri="{FF2B5EF4-FFF2-40B4-BE49-F238E27FC236}">
                <a16:creationId xmlns:a16="http://schemas.microsoft.com/office/drawing/2014/main" id="{1B63C23C-BC54-47A4-9195-D7D7E6268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" y="722446"/>
            <a:ext cx="1862919" cy="1596787"/>
          </a:xfrm>
          <a:prstGeom prst="rect">
            <a:avLst/>
          </a:prstGeom>
        </p:spPr>
      </p:pic>
      <p:pic>
        <p:nvPicPr>
          <p:cNvPr id="13" name="Picture 12" descr="table2">
            <a:extLst>
              <a:ext uri="{FF2B5EF4-FFF2-40B4-BE49-F238E27FC236}">
                <a16:creationId xmlns:a16="http://schemas.microsoft.com/office/drawing/2014/main" id="{E0B1D8BB-08EB-4728-A6E1-4C14E6E85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8" y="2354152"/>
            <a:ext cx="7281081" cy="2539846"/>
          </a:xfrm>
          <a:prstGeom prst="rect">
            <a:avLst/>
          </a:prstGeom>
        </p:spPr>
      </p:pic>
      <p:pic>
        <p:nvPicPr>
          <p:cNvPr id="15" name="Picture 14" descr="table3">
            <a:extLst>
              <a:ext uri="{FF2B5EF4-FFF2-40B4-BE49-F238E27FC236}">
                <a16:creationId xmlns:a16="http://schemas.microsoft.com/office/drawing/2014/main" id="{9433BD4A-284B-485C-B230-CA6235A16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84" y="803146"/>
            <a:ext cx="1862919" cy="14353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E081-B09B-49CF-9F39-B1ACF846C71C}"/>
              </a:ext>
            </a:extLst>
          </p:cNvPr>
          <p:cNvSpPr txBox="1"/>
          <p:nvPr/>
        </p:nvSpPr>
        <p:spPr>
          <a:xfrm>
            <a:off x="2009689" y="925568"/>
            <a:ext cx="307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12.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danhSachTtacGia</a:t>
            </a:r>
            <a:endParaRPr lang="en-US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72D5F-1309-4870-A521-DA5A2A7FA4AF}"/>
              </a:ext>
            </a:extLst>
          </p:cNvPr>
          <p:cNvSpPr txBox="1"/>
          <p:nvPr/>
        </p:nvSpPr>
        <p:spPr>
          <a:xfrm>
            <a:off x="2229267" y="4835723"/>
            <a:ext cx="323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14.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thongTinTruyen</a:t>
            </a:r>
            <a:endParaRPr lang="en-US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85E41-1EC3-4607-866C-BED914EB4E22}"/>
              </a:ext>
            </a:extLst>
          </p:cNvPr>
          <p:cNvSpPr txBox="1"/>
          <p:nvPr/>
        </p:nvSpPr>
        <p:spPr>
          <a:xfrm>
            <a:off x="4698815" y="1796874"/>
            <a:ext cx="2947403" cy="315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13.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tinhTrang</a:t>
            </a:r>
            <a:endParaRPr lang="en-US" dirty="0">
              <a:latin typeface="+mj-lt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79A0C45E-FE5E-43EB-9D25-F2475039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611"/>
            <a:ext cx="7886700" cy="600456"/>
          </a:xfrm>
        </p:spPr>
        <p:txBody>
          <a:bodyPr/>
          <a:lstStyle/>
          <a:p>
            <a:r>
              <a:rPr lang="en-US" sz="2000" dirty="0"/>
              <a:t>3. CSDL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br>
              <a:rPr lang="en-US" sz="2000" dirty="0"/>
            </a:br>
            <a:r>
              <a:rPr lang="en-US" sz="2000" dirty="0"/>
              <a:t>	a) CSDL</a:t>
            </a:r>
          </a:p>
        </p:txBody>
      </p:sp>
    </p:spTree>
    <p:extLst>
      <p:ext uri="{BB962C8B-B14F-4D97-AF65-F5344CB8AC3E}">
        <p14:creationId xmlns:p14="http://schemas.microsoft.com/office/powerpoint/2010/main" val="232983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6">
            <a:extLst>
              <a:ext uri="{FF2B5EF4-FFF2-40B4-BE49-F238E27FC236}">
                <a16:creationId xmlns:a16="http://schemas.microsoft.com/office/drawing/2014/main" id="{292E2A06-2EC2-4E19-B1CE-01D2D810A4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5" y="86768"/>
            <a:ext cx="6165989" cy="468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1DD86-ACEB-4EE3-9E93-5700235A077A}"/>
              </a:ext>
            </a:extLst>
          </p:cNvPr>
          <p:cNvSpPr txBox="1"/>
          <p:nvPr/>
        </p:nvSpPr>
        <p:spPr>
          <a:xfrm>
            <a:off x="2810395" y="4775568"/>
            <a:ext cx="352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15.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tinhTrangTruyen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21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4">
            <a:extLst>
              <a:ext uri="{FF2B5EF4-FFF2-40B4-BE49-F238E27FC236}">
                <a16:creationId xmlns:a16="http://schemas.microsoft.com/office/drawing/2014/main" id="{045CBB9B-E0AE-4055-8CC6-C8580844A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8" y="138037"/>
            <a:ext cx="1946970" cy="4867426"/>
          </a:xfrm>
          <a:prstGeom prst="rect">
            <a:avLst/>
          </a:prstGeom>
        </p:spPr>
      </p:pic>
      <p:pic>
        <p:nvPicPr>
          <p:cNvPr id="7" name="Picture 6" descr="table5.1">
            <a:extLst>
              <a:ext uri="{FF2B5EF4-FFF2-40B4-BE49-F238E27FC236}">
                <a16:creationId xmlns:a16="http://schemas.microsoft.com/office/drawing/2014/main" id="{02BB3FB5-339C-412C-8D71-1AAFA2D30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" y="32411"/>
            <a:ext cx="1181122" cy="4920018"/>
          </a:xfrm>
          <a:prstGeom prst="rect">
            <a:avLst/>
          </a:prstGeom>
        </p:spPr>
      </p:pic>
      <p:pic>
        <p:nvPicPr>
          <p:cNvPr id="9" name="Picture 8" descr="table5.2">
            <a:extLst>
              <a:ext uri="{FF2B5EF4-FFF2-40B4-BE49-F238E27FC236}">
                <a16:creationId xmlns:a16="http://schemas.microsoft.com/office/drawing/2014/main" id="{D403E0FA-81C8-4B91-8A02-FAC96B5C15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21" y="32411"/>
            <a:ext cx="1310223" cy="501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4C17B9-B412-42A8-8ED6-698F70861DF3}"/>
              </a:ext>
            </a:extLst>
          </p:cNvPr>
          <p:cNvSpPr txBox="1"/>
          <p:nvPr/>
        </p:nvSpPr>
        <p:spPr>
          <a:xfrm>
            <a:off x="0" y="4857256"/>
            <a:ext cx="3777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16.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phanTruyenTheoTheLoai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AE519-90EC-4719-9AF8-8238CB581426}"/>
              </a:ext>
            </a:extLst>
          </p:cNvPr>
          <p:cNvSpPr txBox="1"/>
          <p:nvPr/>
        </p:nvSpPr>
        <p:spPr>
          <a:xfrm>
            <a:off x="5366259" y="4848836"/>
            <a:ext cx="352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17.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theLoai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77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4C17B9-B412-42A8-8ED6-698F70861DF3}"/>
              </a:ext>
            </a:extLst>
          </p:cNvPr>
          <p:cNvSpPr txBox="1"/>
          <p:nvPr/>
        </p:nvSpPr>
        <p:spPr>
          <a:xfrm>
            <a:off x="0" y="4857256"/>
            <a:ext cx="386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18.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danhSachChuongTruyen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AE519-90EC-4719-9AF8-8238CB581426}"/>
              </a:ext>
            </a:extLst>
          </p:cNvPr>
          <p:cNvSpPr txBox="1"/>
          <p:nvPr/>
        </p:nvSpPr>
        <p:spPr>
          <a:xfrm>
            <a:off x="4525278" y="4789754"/>
            <a:ext cx="352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19.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taiKhoanNguoiDung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table7">
            <a:extLst>
              <a:ext uri="{FF2B5EF4-FFF2-40B4-BE49-F238E27FC236}">
                <a16:creationId xmlns:a16="http://schemas.microsoft.com/office/drawing/2014/main" id="{E2DC3253-812B-4FE1-A9B7-93A0683A9C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" y="106791"/>
            <a:ext cx="2608263" cy="4812281"/>
          </a:xfrm>
          <a:prstGeom prst="rect">
            <a:avLst/>
          </a:prstGeom>
        </p:spPr>
      </p:pic>
      <p:pic>
        <p:nvPicPr>
          <p:cNvPr id="4" name="Picture 3" descr="table8">
            <a:extLst>
              <a:ext uri="{FF2B5EF4-FFF2-40B4-BE49-F238E27FC236}">
                <a16:creationId xmlns:a16="http://schemas.microsoft.com/office/drawing/2014/main" id="{5294CB3F-883F-49A1-87B6-8E91450C5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50" y="106791"/>
            <a:ext cx="5121275" cy="46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2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8;p3"/>
          <p:cNvGrpSpPr/>
          <p:nvPr/>
        </p:nvGrpSpPr>
        <p:grpSpPr>
          <a:xfrm>
            <a:off x="2725976" y="3610006"/>
            <a:ext cx="710224" cy="721200"/>
            <a:chOff x="2802176" y="3343306"/>
            <a:chExt cx="710224" cy="721200"/>
          </a:xfrm>
        </p:grpSpPr>
        <p:sp>
          <p:nvSpPr>
            <p:cNvPr id="21" name="Google Shape;19;p3"/>
            <p:cNvSpPr/>
            <p:nvPr/>
          </p:nvSpPr>
          <p:spPr>
            <a:xfrm>
              <a:off x="2809800" y="3343306"/>
              <a:ext cx="702600" cy="7212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20;p3"/>
            <p:cNvSpPr txBox="1"/>
            <p:nvPr/>
          </p:nvSpPr>
          <p:spPr>
            <a:xfrm>
              <a:off x="2802176" y="3511892"/>
              <a:ext cx="7026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32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04</a:t>
              </a:r>
              <a:endParaRPr sz="24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3" name="Google Shape;21;p3"/>
          <p:cNvSpPr/>
          <p:nvPr/>
        </p:nvSpPr>
        <p:spPr>
          <a:xfrm>
            <a:off x="-15650" y="-1"/>
            <a:ext cx="1996500" cy="5143475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;p3"/>
          <p:cNvSpPr txBox="1"/>
          <p:nvPr/>
        </p:nvSpPr>
        <p:spPr>
          <a:xfrm>
            <a:off x="70950" y="2216250"/>
            <a:ext cx="1833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b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b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30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5" name="Google Shape;23;p3"/>
          <p:cNvGrpSpPr/>
          <p:nvPr/>
        </p:nvGrpSpPr>
        <p:grpSpPr>
          <a:xfrm>
            <a:off x="2703900" y="2686781"/>
            <a:ext cx="762000" cy="721200"/>
            <a:chOff x="2780100" y="2420081"/>
            <a:chExt cx="762000" cy="721200"/>
          </a:xfrm>
        </p:grpSpPr>
        <p:sp>
          <p:nvSpPr>
            <p:cNvPr id="26" name="Google Shape;24;p3"/>
            <p:cNvSpPr/>
            <p:nvPr/>
          </p:nvSpPr>
          <p:spPr>
            <a:xfrm>
              <a:off x="2809800" y="2420081"/>
              <a:ext cx="702600" cy="7212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" name="Google Shape;25;p3"/>
            <p:cNvSpPr txBox="1"/>
            <p:nvPr/>
          </p:nvSpPr>
          <p:spPr>
            <a:xfrm>
              <a:off x="2780100" y="2598414"/>
              <a:ext cx="762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32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03</a:t>
              </a:r>
              <a:endParaRPr sz="24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28" name="Google Shape;26;p3"/>
          <p:cNvCxnSpPr/>
          <p:nvPr/>
        </p:nvCxnSpPr>
        <p:spPr>
          <a:xfrm flipH="1" flipV="1">
            <a:off x="1904550" y="0"/>
            <a:ext cx="7600" cy="5155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9" name="Google Shape;27;p3"/>
          <p:cNvGrpSpPr/>
          <p:nvPr/>
        </p:nvGrpSpPr>
        <p:grpSpPr>
          <a:xfrm>
            <a:off x="2716363" y="1786203"/>
            <a:ext cx="702600" cy="721200"/>
            <a:chOff x="2809800" y="1519503"/>
            <a:chExt cx="702600" cy="721200"/>
          </a:xfrm>
        </p:grpSpPr>
        <p:sp>
          <p:nvSpPr>
            <p:cNvPr id="30" name="Google Shape;28;p3"/>
            <p:cNvSpPr/>
            <p:nvPr/>
          </p:nvSpPr>
          <p:spPr>
            <a:xfrm>
              <a:off x="2809800" y="1519503"/>
              <a:ext cx="702600" cy="7212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" name="Google Shape;29;p3"/>
            <p:cNvSpPr txBox="1"/>
            <p:nvPr/>
          </p:nvSpPr>
          <p:spPr>
            <a:xfrm>
              <a:off x="2839645" y="1682206"/>
              <a:ext cx="6429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32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02</a:t>
              </a:r>
              <a:endParaRPr sz="24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2" name="Google Shape;30;p3"/>
          <p:cNvGrpSpPr/>
          <p:nvPr/>
        </p:nvGrpSpPr>
        <p:grpSpPr>
          <a:xfrm>
            <a:off x="2716363" y="885625"/>
            <a:ext cx="702600" cy="721200"/>
            <a:chOff x="2809800" y="618925"/>
            <a:chExt cx="702600" cy="721200"/>
          </a:xfrm>
        </p:grpSpPr>
        <p:sp>
          <p:nvSpPr>
            <p:cNvPr id="33" name="Google Shape;31;p3"/>
            <p:cNvSpPr/>
            <p:nvPr/>
          </p:nvSpPr>
          <p:spPr>
            <a:xfrm>
              <a:off x="2809800" y="618925"/>
              <a:ext cx="702600" cy="721200"/>
            </a:xfrm>
            <a:prstGeom prst="ellipse">
              <a:avLst/>
            </a:prstGeom>
            <a:solidFill>
              <a:srgbClr val="22B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32;p3"/>
            <p:cNvSpPr txBox="1"/>
            <p:nvPr/>
          </p:nvSpPr>
          <p:spPr>
            <a:xfrm>
              <a:off x="2851345" y="804325"/>
              <a:ext cx="6195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32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01</a:t>
              </a:r>
              <a:endParaRPr sz="24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44899" y="1037920"/>
            <a:ext cx="427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22BBEA"/>
                </a:solidFill>
                <a:latin typeface="+mj-lt"/>
              </a:rPr>
              <a:t>Giới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thiệu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tổng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quát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về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dự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án</a:t>
            </a:r>
            <a:endParaRPr lang="en-US" sz="2000" dirty="0">
              <a:solidFill>
                <a:srgbClr val="22BBEA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44900" y="1989479"/>
            <a:ext cx="383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22BBEA"/>
                </a:solidFill>
                <a:latin typeface="+mj-lt"/>
              </a:rPr>
              <a:t>Mô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rgbClr val="22BBEA"/>
                </a:solidFill>
                <a:latin typeface="+mj-lt"/>
              </a:rPr>
              <a:t>hình</a:t>
            </a:r>
            <a:r>
              <a:rPr lang="fr-FR" sz="2000" dirty="0">
                <a:solidFill>
                  <a:srgbClr val="22BBEA"/>
                </a:solidFill>
                <a:latin typeface="+mj-lt"/>
              </a:rPr>
              <a:t> EER Diagram</a:t>
            </a:r>
            <a:endParaRPr lang="en-US" sz="2000" dirty="0">
              <a:solidFill>
                <a:srgbClr val="22BBEA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44898" y="2841555"/>
            <a:ext cx="526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BBEA"/>
                </a:solidFill>
                <a:latin typeface="+mj-lt"/>
              </a:rPr>
              <a:t>CSDL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và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một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số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chức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năng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22BBEA"/>
                </a:solidFill>
                <a:latin typeface="+mj-lt"/>
              </a:rPr>
              <a:t>trong</a:t>
            </a:r>
            <a:r>
              <a:rPr lang="en-US" sz="2000" dirty="0">
                <a:solidFill>
                  <a:srgbClr val="22BBEA"/>
                </a:solidFill>
                <a:latin typeface="+mj-lt"/>
              </a:rPr>
              <a:t> CSDL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4899" y="3745487"/>
            <a:ext cx="418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rgbClr val="22BBEA"/>
                </a:solidFill>
                <a:latin typeface="+mj-lt"/>
              </a:rPr>
              <a:t>Nguồn tham khảo</a:t>
            </a:r>
            <a:endParaRPr lang="en-US" sz="2000" dirty="0">
              <a:solidFill>
                <a:srgbClr val="22BBE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8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4C17B9-B412-42A8-8ED6-698F70861DF3}"/>
              </a:ext>
            </a:extLst>
          </p:cNvPr>
          <p:cNvSpPr txBox="1"/>
          <p:nvPr/>
        </p:nvSpPr>
        <p:spPr>
          <a:xfrm>
            <a:off x="-1" y="4762222"/>
            <a:ext cx="397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20.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bookmarkCuaNguoiDung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AE519-90EC-4719-9AF8-8238CB581426}"/>
              </a:ext>
            </a:extLst>
          </p:cNvPr>
          <p:cNvSpPr txBox="1"/>
          <p:nvPr/>
        </p:nvSpPr>
        <p:spPr>
          <a:xfrm>
            <a:off x="3519104" y="1778692"/>
            <a:ext cx="248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21.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nhomDich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table12">
            <a:extLst>
              <a:ext uri="{FF2B5EF4-FFF2-40B4-BE49-F238E27FC236}">
                <a16:creationId xmlns:a16="http://schemas.microsoft.com/office/drawing/2014/main" id="{DEA7D073-33A6-4B51-99D1-7032681A20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3" y="16948"/>
            <a:ext cx="1968060" cy="4434912"/>
          </a:xfrm>
          <a:prstGeom prst="rect">
            <a:avLst/>
          </a:prstGeom>
        </p:spPr>
      </p:pic>
      <p:pic>
        <p:nvPicPr>
          <p:cNvPr id="6" name="Picture 5" descr="table9.1">
            <a:extLst>
              <a:ext uri="{FF2B5EF4-FFF2-40B4-BE49-F238E27FC236}">
                <a16:creationId xmlns:a16="http://schemas.microsoft.com/office/drawing/2014/main" id="{7609210F-E877-4ED9-9BA5-C61965686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1" y="73501"/>
            <a:ext cx="4836412" cy="1581763"/>
          </a:xfrm>
          <a:prstGeom prst="rect">
            <a:avLst/>
          </a:prstGeom>
        </p:spPr>
      </p:pic>
      <p:pic>
        <p:nvPicPr>
          <p:cNvPr id="16" name="Picture 15" descr="table10">
            <a:extLst>
              <a:ext uri="{FF2B5EF4-FFF2-40B4-BE49-F238E27FC236}">
                <a16:creationId xmlns:a16="http://schemas.microsoft.com/office/drawing/2014/main" id="{BD9B509D-94FE-47ED-A96C-9952208A1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63" y="121596"/>
            <a:ext cx="1968060" cy="3946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2D502D-5CCD-4BC7-807D-57F9458A6CAB}"/>
              </a:ext>
            </a:extLst>
          </p:cNvPr>
          <p:cNvSpPr txBox="1"/>
          <p:nvPr/>
        </p:nvSpPr>
        <p:spPr>
          <a:xfrm>
            <a:off x="5679959" y="4144083"/>
            <a:ext cx="351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22.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thanhVienNhomDich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0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4C17B9-B412-42A8-8ED6-698F70861DF3}"/>
              </a:ext>
            </a:extLst>
          </p:cNvPr>
          <p:cNvSpPr txBox="1"/>
          <p:nvPr/>
        </p:nvSpPr>
        <p:spPr>
          <a:xfrm>
            <a:off x="5071344" y="2447207"/>
            <a:ext cx="287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24.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historyActivity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AE519-90EC-4719-9AF8-8238CB581426}"/>
              </a:ext>
            </a:extLst>
          </p:cNvPr>
          <p:cNvSpPr txBox="1"/>
          <p:nvPr/>
        </p:nvSpPr>
        <p:spPr>
          <a:xfrm>
            <a:off x="327048" y="4835723"/>
            <a:ext cx="352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23.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du_an</a:t>
            </a:r>
            <a:endParaRPr lang="en-US" dirty="0">
              <a:latin typeface="+mj-lt"/>
            </a:endParaRPr>
          </a:p>
        </p:txBody>
      </p:sp>
      <p:pic>
        <p:nvPicPr>
          <p:cNvPr id="2" name="Picture 1" descr="table11">
            <a:extLst>
              <a:ext uri="{FF2B5EF4-FFF2-40B4-BE49-F238E27FC236}">
                <a16:creationId xmlns:a16="http://schemas.microsoft.com/office/drawing/2014/main" id="{8FA2EDC8-03F4-4E27-8CF6-8958C1AD4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5" y="73501"/>
            <a:ext cx="1607639" cy="4688721"/>
          </a:xfrm>
          <a:prstGeom prst="rect">
            <a:avLst/>
          </a:prstGeom>
        </p:spPr>
      </p:pic>
      <p:pic>
        <p:nvPicPr>
          <p:cNvPr id="3" name="Picture 2" descr="table13">
            <a:extLst>
              <a:ext uri="{FF2B5EF4-FFF2-40B4-BE49-F238E27FC236}">
                <a16:creationId xmlns:a16="http://schemas.microsoft.com/office/drawing/2014/main" id="{4FDD5EDC-916A-442C-800F-4E27821517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50" y="1336223"/>
            <a:ext cx="2755929" cy="11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6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5CCB8-8033-4445-A08A-32963334B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652" y="1264173"/>
            <a:ext cx="5423289" cy="311405"/>
          </a:xfrm>
        </p:spPr>
        <p:txBody>
          <a:bodyPr/>
          <a:lstStyle/>
          <a:p>
            <a:r>
              <a:rPr lang="en-US" dirty="0"/>
              <a:t>- View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E9741-6016-4A11-8957-CAB7D89F0B0B}"/>
              </a:ext>
            </a:extLst>
          </p:cNvPr>
          <p:cNvSpPr txBox="1">
            <a:spLocks/>
          </p:cNvSpPr>
          <p:nvPr/>
        </p:nvSpPr>
        <p:spPr>
          <a:xfrm>
            <a:off x="685651" y="2786495"/>
            <a:ext cx="5423289" cy="3114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- Procedure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7B93C5F-D92C-4B88-99CD-ED68999E4D0A}"/>
              </a:ext>
            </a:extLst>
          </p:cNvPr>
          <p:cNvSpPr txBox="1">
            <a:spLocks/>
          </p:cNvSpPr>
          <p:nvPr/>
        </p:nvSpPr>
        <p:spPr>
          <a:xfrm>
            <a:off x="628650" y="290356"/>
            <a:ext cx="7886700" cy="6004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rgbClr val="FF993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3. CSDL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br>
              <a:rPr lang="en-US" dirty="0"/>
            </a:br>
            <a:r>
              <a:rPr lang="en-US" dirty="0"/>
              <a:t>	b)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22AC0-E195-4D2A-95CD-709BEF537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r="-1" b="4347"/>
          <a:stretch/>
        </p:blipFill>
        <p:spPr>
          <a:xfrm>
            <a:off x="914399" y="1575578"/>
            <a:ext cx="4389317" cy="115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1C243-B32C-46D9-BE1E-EAC252FAC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6"/>
          <a:stretch/>
        </p:blipFill>
        <p:spPr>
          <a:xfrm>
            <a:off x="734143" y="3097900"/>
            <a:ext cx="6090466" cy="14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5CCB8-8033-4445-A08A-32963334B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652" y="836601"/>
            <a:ext cx="5423289" cy="311405"/>
          </a:xfrm>
        </p:spPr>
        <p:txBody>
          <a:bodyPr/>
          <a:lstStyle/>
          <a:p>
            <a:r>
              <a:rPr lang="en-US" dirty="0"/>
              <a:t>-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63FCE-165A-4760-BA00-40B9D7CC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b)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lược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E9741-6016-4A11-8957-CAB7D89F0B0B}"/>
              </a:ext>
            </a:extLst>
          </p:cNvPr>
          <p:cNvSpPr txBox="1">
            <a:spLocks/>
          </p:cNvSpPr>
          <p:nvPr/>
        </p:nvSpPr>
        <p:spPr>
          <a:xfrm>
            <a:off x="519397" y="2765380"/>
            <a:ext cx="5423289" cy="3114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-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DD864-AADD-48A4-ABDD-525360B37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" t="5529"/>
          <a:stretch/>
        </p:blipFill>
        <p:spPr>
          <a:xfrm>
            <a:off x="900545" y="1239982"/>
            <a:ext cx="5320252" cy="1331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8F74C-F75A-49F5-8CEB-BE5C2F76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60" y="3287733"/>
            <a:ext cx="8470034" cy="13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66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5CCB8-8033-4445-A08A-32963334B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652" y="836601"/>
            <a:ext cx="5423289" cy="311405"/>
          </a:xfrm>
        </p:spPr>
        <p:txBody>
          <a:bodyPr/>
          <a:lstStyle/>
          <a:p>
            <a:r>
              <a:rPr lang="en-US" dirty="0"/>
              <a:t>- Event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63FCE-165A-4760-BA00-40B9D7CC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b)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lược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2E9741-6016-4A11-8957-CAB7D89F0B0B}"/>
              </a:ext>
            </a:extLst>
          </p:cNvPr>
          <p:cNvSpPr txBox="1">
            <a:spLocks/>
          </p:cNvSpPr>
          <p:nvPr/>
        </p:nvSpPr>
        <p:spPr>
          <a:xfrm>
            <a:off x="685652" y="2471860"/>
            <a:ext cx="5423289" cy="9575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Index </a:t>
            </a:r>
            <a:r>
              <a:rPr lang="en-US" dirty="0" err="1"/>
              <a:t>và</a:t>
            </a:r>
            <a:r>
              <a:rPr lang="en-US" dirty="0"/>
              <a:t> Full-Text Search</a:t>
            </a:r>
          </a:p>
          <a:p>
            <a:pPr defTabSz="401638"/>
            <a:r>
              <a:rPr lang="en-US" dirty="0"/>
              <a:t>	+ </a:t>
            </a:r>
            <a:r>
              <a:rPr lang="en-US" dirty="0" err="1"/>
              <a:t>Tim_Tac_Gia</a:t>
            </a:r>
            <a:endParaRPr lang="en-US" dirty="0"/>
          </a:p>
          <a:p>
            <a:pPr defTabSz="401638"/>
            <a:r>
              <a:rPr lang="en-US" dirty="0"/>
              <a:t>	+ </a:t>
            </a:r>
            <a:r>
              <a:rPr lang="en-US" dirty="0" err="1"/>
              <a:t>Tim_Truyen</a:t>
            </a:r>
            <a:endParaRPr lang="en-US" dirty="0"/>
          </a:p>
          <a:p>
            <a:pPr defTabSz="401638"/>
            <a:r>
              <a:rPr lang="en-US" dirty="0"/>
              <a:t>	+ </a:t>
            </a:r>
            <a:r>
              <a:rPr lang="en-US" dirty="0" err="1"/>
              <a:t>Tim_Nhom_dich</a:t>
            </a:r>
            <a:endParaRPr lang="en-US" dirty="0"/>
          </a:p>
          <a:p>
            <a:pPr defTabSz="401638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97A99-EEE4-4E3F-9061-49987F51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03" y="1240936"/>
            <a:ext cx="4893638" cy="11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6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4045C24D-5FD7-4FED-98D9-3856B91A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611"/>
            <a:ext cx="7886700" cy="600456"/>
          </a:xfrm>
        </p:spPr>
        <p:txBody>
          <a:bodyPr/>
          <a:lstStyle/>
          <a:p>
            <a:r>
              <a:rPr lang="en-US" sz="2000" dirty="0"/>
              <a:t>3. CSDL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br>
              <a:rPr lang="en-US" sz="2000" dirty="0"/>
            </a:br>
            <a:r>
              <a:rPr lang="en-US" sz="2000" dirty="0"/>
              <a:t>	c)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1057901" y="790547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25. Trigger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C13A0-4316-4A45-9DD8-F82E34DD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45" y="1098324"/>
            <a:ext cx="6324044" cy="992970"/>
          </a:xfrm>
          <a:prstGeom prst="rect">
            <a:avLst/>
          </a:prstGeom>
        </p:spPr>
      </p:pic>
      <p:pic>
        <p:nvPicPr>
          <p:cNvPr id="15" name="Picture 14" descr="table9.1">
            <a:extLst>
              <a:ext uri="{FF2B5EF4-FFF2-40B4-BE49-F238E27FC236}">
                <a16:creationId xmlns:a16="http://schemas.microsoft.com/office/drawing/2014/main" id="{FCB47A6F-93D1-47BF-9F5C-6288CC0DFA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2" y="2513551"/>
            <a:ext cx="3517822" cy="1581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756632" y="4209794"/>
            <a:ext cx="1173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3960623" y="3147582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734B67-D143-4784-9F0C-8E5F2AF8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04" y="2571750"/>
            <a:ext cx="3724795" cy="1523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6527753" y="4209794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</p:spTree>
    <p:extLst>
      <p:ext uri="{BB962C8B-B14F-4D97-AF65-F5344CB8AC3E}">
        <p14:creationId xmlns:p14="http://schemas.microsoft.com/office/powerpoint/2010/main" val="283630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26. Trigger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251450" y="4188736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3974567" y="2579001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7118452" y="4188737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22B08-B439-4898-867C-1E3ACA27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30" y="440172"/>
            <a:ext cx="6908058" cy="1154469"/>
          </a:xfrm>
          <a:prstGeom prst="rect">
            <a:avLst/>
          </a:prstGeom>
        </p:spPr>
      </p:pic>
      <p:pic>
        <p:nvPicPr>
          <p:cNvPr id="7" name="Picture 6" descr="table2">
            <a:extLst>
              <a:ext uri="{FF2B5EF4-FFF2-40B4-BE49-F238E27FC236}">
                <a16:creationId xmlns:a16="http://schemas.microsoft.com/office/drawing/2014/main" id="{5885386B-7338-4EAF-AB3E-D29426B63A8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4"/>
          <a:stretch/>
        </p:blipFill>
        <p:spPr>
          <a:xfrm>
            <a:off x="394690" y="1755380"/>
            <a:ext cx="3456330" cy="2155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E3CDFC-8151-4499-B045-065B76244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01"/>
          <a:stretch/>
        </p:blipFill>
        <p:spPr>
          <a:xfrm>
            <a:off x="5059235" y="1712512"/>
            <a:ext cx="3804437" cy="22415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071D02-B57A-464A-B31B-B39971B849E1}"/>
              </a:ext>
            </a:extLst>
          </p:cNvPr>
          <p:cNvSpPr/>
          <p:nvPr/>
        </p:nvSpPr>
        <p:spPr>
          <a:xfrm>
            <a:off x="2818020" y="1755380"/>
            <a:ext cx="759557" cy="21558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FEB83A-0883-44C8-9368-5B3498007448}"/>
              </a:ext>
            </a:extLst>
          </p:cNvPr>
          <p:cNvSpPr/>
          <p:nvPr/>
        </p:nvSpPr>
        <p:spPr>
          <a:xfrm>
            <a:off x="7692316" y="1814776"/>
            <a:ext cx="759557" cy="21558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0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26. Trigger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195243" y="4278982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3480062" y="3641988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6918218" y="4278982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  <p:pic>
        <p:nvPicPr>
          <p:cNvPr id="8" name="Picture 7" descr="table13">
            <a:extLst>
              <a:ext uri="{FF2B5EF4-FFF2-40B4-BE49-F238E27FC236}">
                <a16:creationId xmlns:a16="http://schemas.microsoft.com/office/drawing/2014/main" id="{752B9A14-62F8-458D-A9EF-251F72BAB84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84"/>
          <a:stretch/>
        </p:blipFill>
        <p:spPr>
          <a:xfrm>
            <a:off x="466141" y="3370381"/>
            <a:ext cx="2755929" cy="856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1DB30B-190A-4977-B3BE-AE3A033A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03" y="415680"/>
            <a:ext cx="6061764" cy="2495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F33D4D-7C16-41EB-93A9-D6C73D8C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8364"/>
            <a:ext cx="4373242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7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27. Trigger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302035" y="4586759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4027412" y="3109619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7305267" y="4589579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  <p:pic>
        <p:nvPicPr>
          <p:cNvPr id="5" name="Picture 4" descr="table6">
            <a:extLst>
              <a:ext uri="{FF2B5EF4-FFF2-40B4-BE49-F238E27FC236}">
                <a16:creationId xmlns:a16="http://schemas.microsoft.com/office/drawing/2014/main" id="{3231562A-D52C-4CD4-B3AF-16445F6196C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89"/>
          <a:stretch/>
        </p:blipFill>
        <p:spPr>
          <a:xfrm>
            <a:off x="231710" y="2713899"/>
            <a:ext cx="3623480" cy="14568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071D02-B57A-464A-B31B-B39971B849E1}"/>
              </a:ext>
            </a:extLst>
          </p:cNvPr>
          <p:cNvSpPr/>
          <p:nvPr/>
        </p:nvSpPr>
        <p:spPr>
          <a:xfrm>
            <a:off x="474270" y="2579001"/>
            <a:ext cx="1841765" cy="687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DA359-FD6A-4EC5-BE60-34F6172F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58" y="467502"/>
            <a:ext cx="5439231" cy="162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7D5AE7-EA74-4C99-9718-8B6937C5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201" y="2776477"/>
            <a:ext cx="3943900" cy="138783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465282E-4803-42C0-A991-03AD500798D5}"/>
              </a:ext>
            </a:extLst>
          </p:cNvPr>
          <p:cNvSpPr/>
          <p:nvPr/>
        </p:nvSpPr>
        <p:spPr>
          <a:xfrm>
            <a:off x="5463502" y="2697947"/>
            <a:ext cx="1841765" cy="687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87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28. Procedure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C9FAC-F1D5-488D-AD58-A8FA6F56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84" y="415680"/>
            <a:ext cx="6145492" cy="1933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07B6A-E6BE-41B0-8AAC-178842D6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47" y="2348753"/>
            <a:ext cx="2038635" cy="2729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B4B77-7E1E-4CD4-B398-808CEA7F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82" y="1839750"/>
            <a:ext cx="2067213" cy="3238952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59C61481-AE5E-4D4E-964F-834C1E01E71B}"/>
              </a:ext>
            </a:extLst>
          </p:cNvPr>
          <p:cNvSpPr/>
          <p:nvPr/>
        </p:nvSpPr>
        <p:spPr>
          <a:xfrm rot="5400000">
            <a:off x="2877693" y="2355476"/>
            <a:ext cx="941098" cy="1775405"/>
          </a:xfrm>
          <a:prstGeom prst="bentUpArrow">
            <a:avLst>
              <a:gd name="adj1" fmla="val 1410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354DA-380A-4340-AF5B-B7FBD1FEF389}"/>
              </a:ext>
            </a:extLst>
          </p:cNvPr>
          <p:cNvSpPr txBox="1"/>
          <p:nvPr/>
        </p:nvSpPr>
        <p:spPr>
          <a:xfrm>
            <a:off x="2810255" y="3028353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7166B-AFBF-4808-A466-2AEE839C7825}"/>
              </a:ext>
            </a:extLst>
          </p:cNvPr>
          <p:cNvSpPr txBox="1"/>
          <p:nvPr/>
        </p:nvSpPr>
        <p:spPr>
          <a:xfrm>
            <a:off x="2286000" y="24257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1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CF09-4D3F-47D9-951B-18AD0BDA5F44}"/>
              </a:ext>
            </a:extLst>
          </p:cNvPr>
          <p:cNvSpPr txBox="1"/>
          <p:nvPr/>
        </p:nvSpPr>
        <p:spPr>
          <a:xfrm>
            <a:off x="553980" y="774236"/>
            <a:ext cx="83096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Huy</a:t>
            </a:r>
            <a:r>
              <a:rPr lang="en-US" dirty="0"/>
              <a:t>, </a:t>
            </a:r>
            <a:r>
              <a:rPr lang="en-US" dirty="0" err="1"/>
              <a:t>Mạnh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database ở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1,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nhờ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ý ở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B0D6E-C902-48F7-A44F-05876E70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" y="1285476"/>
            <a:ext cx="2900326" cy="379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E80B-8967-4311-AAF3-C6425DFC9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4" r="18468"/>
          <a:stretch/>
        </p:blipFill>
        <p:spPr>
          <a:xfrm>
            <a:off x="2961075" y="1285477"/>
            <a:ext cx="2979793" cy="379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15A50-0FC1-4D3A-8DA0-FCD432376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68" y="2117415"/>
            <a:ext cx="3203131" cy="32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29.1. Procedure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92D98-F889-429A-A6F6-C6D09FBB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69" y="529565"/>
            <a:ext cx="6173061" cy="43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47108" y="163905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29.2. Procedure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845622" y="4257550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4151252" y="2207765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7091160" y="4257551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E3CDFC-8151-4499-B045-065B76244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01"/>
          <a:stretch/>
        </p:blipFill>
        <p:spPr>
          <a:xfrm>
            <a:off x="287002" y="1018632"/>
            <a:ext cx="3804437" cy="2691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6071D02-B57A-464A-B31B-B39971B849E1}"/>
              </a:ext>
            </a:extLst>
          </p:cNvPr>
          <p:cNvSpPr/>
          <p:nvPr/>
        </p:nvSpPr>
        <p:spPr>
          <a:xfrm>
            <a:off x="2239942" y="1161239"/>
            <a:ext cx="759557" cy="254936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006EE-8D97-49D7-BD19-900266674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3"/>
          <a:stretch/>
        </p:blipFill>
        <p:spPr>
          <a:xfrm>
            <a:off x="5172187" y="904770"/>
            <a:ext cx="3372321" cy="29196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9FEB83A-0883-44C8-9368-5B3498007448}"/>
              </a:ext>
            </a:extLst>
          </p:cNvPr>
          <p:cNvSpPr/>
          <p:nvPr/>
        </p:nvSpPr>
        <p:spPr>
          <a:xfrm>
            <a:off x="7098431" y="982219"/>
            <a:ext cx="759557" cy="2907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96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840316" y="942210"/>
            <a:ext cx="4819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30. Event 1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procedure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27503-6E6C-454A-AFCE-0EC12088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8" y="1771538"/>
            <a:ext cx="458216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6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31. Procedure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BA510-E084-4930-83C7-65B7777C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08" y="413452"/>
            <a:ext cx="5616183" cy="215104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776F248E-8172-4C95-880D-C92962384F0C}"/>
              </a:ext>
            </a:extLst>
          </p:cNvPr>
          <p:cNvSpPr/>
          <p:nvPr/>
        </p:nvSpPr>
        <p:spPr>
          <a:xfrm>
            <a:off x="4178208" y="2636408"/>
            <a:ext cx="307024" cy="53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1D962-000A-428A-B3B2-C5C271AFCA62}"/>
              </a:ext>
            </a:extLst>
          </p:cNvPr>
          <p:cNvSpPr txBox="1"/>
          <p:nvPr/>
        </p:nvSpPr>
        <p:spPr>
          <a:xfrm>
            <a:off x="4571999" y="2749498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6A206-0389-43D5-95EB-FC3F8145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65" y="3641966"/>
            <a:ext cx="3477110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9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32. Function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0B0B1-172F-4D80-A7BF-0F3111C0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20" y="415680"/>
            <a:ext cx="6352206" cy="4509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A858A-78B7-48F0-A5A2-EA91D8A0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23" y="1121693"/>
            <a:ext cx="4134427" cy="457264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1EE1108E-C58A-4D93-A76E-49A2960DCE49}"/>
              </a:ext>
            </a:extLst>
          </p:cNvPr>
          <p:cNvSpPr/>
          <p:nvPr/>
        </p:nvSpPr>
        <p:spPr>
          <a:xfrm>
            <a:off x="5366260" y="1755345"/>
            <a:ext cx="1975638" cy="7475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F6D76-E5A4-4D78-9022-ACCA8EA46249}"/>
              </a:ext>
            </a:extLst>
          </p:cNvPr>
          <p:cNvSpPr txBox="1"/>
          <p:nvPr/>
        </p:nvSpPr>
        <p:spPr>
          <a:xfrm>
            <a:off x="5967030" y="1975227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Trả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về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138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718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33. View 1(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function 1)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76F248E-8172-4C95-880D-C92962384F0C}"/>
              </a:ext>
            </a:extLst>
          </p:cNvPr>
          <p:cNvSpPr/>
          <p:nvPr/>
        </p:nvSpPr>
        <p:spPr>
          <a:xfrm>
            <a:off x="4178208" y="2044468"/>
            <a:ext cx="307024" cy="53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1D962-000A-428A-B3B2-C5C271AFCA62}"/>
              </a:ext>
            </a:extLst>
          </p:cNvPr>
          <p:cNvSpPr txBox="1"/>
          <p:nvPr/>
        </p:nvSpPr>
        <p:spPr>
          <a:xfrm>
            <a:off x="4485232" y="2044468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717B-EA72-405E-BDF1-A2B6B5F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41" y="415680"/>
            <a:ext cx="7278116" cy="1543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E6B6B-9427-4961-B4C2-2A79DABA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2" y="2663947"/>
            <a:ext cx="7562155" cy="23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3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776F248E-8172-4C95-880D-C92962384F0C}"/>
              </a:ext>
            </a:extLst>
          </p:cNvPr>
          <p:cNvSpPr/>
          <p:nvPr/>
        </p:nvSpPr>
        <p:spPr>
          <a:xfrm>
            <a:off x="4124813" y="1753799"/>
            <a:ext cx="307024" cy="53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1D962-000A-428A-B3B2-C5C271AFCA62}"/>
              </a:ext>
            </a:extLst>
          </p:cNvPr>
          <p:cNvSpPr txBox="1"/>
          <p:nvPr/>
        </p:nvSpPr>
        <p:spPr>
          <a:xfrm>
            <a:off x="4572000" y="1801725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12F19-3946-4A26-A0D7-93CA5FB6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6" y="415680"/>
            <a:ext cx="8022692" cy="1297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C89D6-FFB4-402F-AA9A-4170B666E8BA}"/>
              </a:ext>
            </a:extLst>
          </p:cNvPr>
          <p:cNvSpPr txBox="1"/>
          <p:nvPr/>
        </p:nvSpPr>
        <p:spPr>
          <a:xfrm>
            <a:off x="960457" y="107903"/>
            <a:ext cx="3718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34. View 2(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function 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1A4238-DCB8-43B2-89A9-D15BFC8F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7" y="2328554"/>
            <a:ext cx="8650090" cy="26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6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35. Function 2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1EE1108E-C58A-4D93-A76E-49A2960DCE49}"/>
              </a:ext>
            </a:extLst>
          </p:cNvPr>
          <p:cNvSpPr/>
          <p:nvPr/>
        </p:nvSpPr>
        <p:spPr>
          <a:xfrm>
            <a:off x="6122328" y="2589627"/>
            <a:ext cx="1975638" cy="7475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F6D76-E5A4-4D78-9022-ACCA8EA46249}"/>
              </a:ext>
            </a:extLst>
          </p:cNvPr>
          <p:cNvSpPr txBox="1"/>
          <p:nvPr/>
        </p:nvSpPr>
        <p:spPr>
          <a:xfrm>
            <a:off x="6609564" y="2697133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Trả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về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E2631-2ADE-4E0C-8C8E-3B2BD94F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6" y="358670"/>
            <a:ext cx="5744439" cy="4676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34C64-D60F-4FE7-B8A6-6D5AF672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76" y="2114486"/>
            <a:ext cx="230537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33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0457" y="107903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36. Function 3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1EE1108E-C58A-4D93-A76E-49A2960DCE49}"/>
              </a:ext>
            </a:extLst>
          </p:cNvPr>
          <p:cNvSpPr/>
          <p:nvPr/>
        </p:nvSpPr>
        <p:spPr>
          <a:xfrm>
            <a:off x="6054033" y="2197980"/>
            <a:ext cx="1975638" cy="7475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F6D76-E5A4-4D78-9022-ACCA8EA46249}"/>
              </a:ext>
            </a:extLst>
          </p:cNvPr>
          <p:cNvSpPr txBox="1"/>
          <p:nvPr/>
        </p:nvSpPr>
        <p:spPr>
          <a:xfrm>
            <a:off x="6654803" y="2323362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Trả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về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6C28D-4BFF-402A-9C02-A6A8A4FC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" y="415679"/>
            <a:ext cx="6122328" cy="4619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309FC8-0587-4062-A3B3-0026487C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55" y="1690573"/>
            <a:ext cx="3905795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776F248E-8172-4C95-880D-C92962384F0C}"/>
              </a:ext>
            </a:extLst>
          </p:cNvPr>
          <p:cNvSpPr/>
          <p:nvPr/>
        </p:nvSpPr>
        <p:spPr>
          <a:xfrm>
            <a:off x="4191558" y="2417861"/>
            <a:ext cx="307024" cy="533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1D962-000A-428A-B3B2-C5C271AFCA62}"/>
              </a:ext>
            </a:extLst>
          </p:cNvPr>
          <p:cNvSpPr txBox="1"/>
          <p:nvPr/>
        </p:nvSpPr>
        <p:spPr>
          <a:xfrm>
            <a:off x="4571999" y="2417861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C89D6-FFB4-402F-AA9A-4170B666E8BA}"/>
              </a:ext>
            </a:extLst>
          </p:cNvPr>
          <p:cNvSpPr txBox="1"/>
          <p:nvPr/>
        </p:nvSpPr>
        <p:spPr>
          <a:xfrm>
            <a:off x="960457" y="107903"/>
            <a:ext cx="494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37. View 3(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function 2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66879-CBB0-4E6B-B191-AF0240A5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7" y="3100646"/>
            <a:ext cx="8970464" cy="145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64388-1C2E-4FFA-8B70-CD418E18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712361"/>
            <a:ext cx="8887691" cy="14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6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5EBAB-EBF0-4F7B-B185-E491EB96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962"/>
            <a:ext cx="4552950" cy="497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C9ED6-194B-4F62-B6A8-EBEFD2E65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37855" r="3367" b="5280"/>
          <a:stretch/>
        </p:blipFill>
        <p:spPr>
          <a:xfrm>
            <a:off x="5786750" y="1180757"/>
            <a:ext cx="3223761" cy="3898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37D46-0C00-43AD-A553-14EBCFF71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549" y="216601"/>
            <a:ext cx="3402440" cy="19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9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815952" y="428010"/>
            <a:ext cx="3000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38. Event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857F3-06A7-4795-8F02-CADB4ABA4119}"/>
              </a:ext>
            </a:extLst>
          </p:cNvPr>
          <p:cNvSpPr txBox="1"/>
          <p:nvPr/>
        </p:nvSpPr>
        <p:spPr>
          <a:xfrm>
            <a:off x="1242105" y="4188886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Trước</a:t>
            </a:r>
            <a:endParaRPr lang="en-US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>
            <a:off x="3986417" y="3234196"/>
            <a:ext cx="537914" cy="230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78AA3-F1A8-4920-9D16-BE97E2096C1A}"/>
              </a:ext>
            </a:extLst>
          </p:cNvPr>
          <p:cNvSpPr txBox="1"/>
          <p:nvPr/>
        </p:nvSpPr>
        <p:spPr>
          <a:xfrm>
            <a:off x="6470961" y="4187477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8CA82-8619-45C9-AE8B-EE75E630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3" y="956023"/>
            <a:ext cx="8620720" cy="1555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86C65-DBE4-4DC2-B812-670F6FF8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2" y="3172865"/>
            <a:ext cx="3821082" cy="75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1D580-2342-45B4-BDD8-7C354F3A5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37038"/>
            <a:ext cx="4466338" cy="8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7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776F248E-8172-4C95-880D-C92962384F0C}"/>
              </a:ext>
            </a:extLst>
          </p:cNvPr>
          <p:cNvSpPr/>
          <p:nvPr/>
        </p:nvSpPr>
        <p:spPr>
          <a:xfrm>
            <a:off x="4007047" y="2873326"/>
            <a:ext cx="307024" cy="71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1D962-000A-428A-B3B2-C5C271AFCA62}"/>
              </a:ext>
            </a:extLst>
          </p:cNvPr>
          <p:cNvSpPr txBox="1"/>
          <p:nvPr/>
        </p:nvSpPr>
        <p:spPr>
          <a:xfrm>
            <a:off x="4572000" y="3002155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C89D6-FFB4-402F-AA9A-4170B666E8BA}"/>
              </a:ext>
            </a:extLst>
          </p:cNvPr>
          <p:cNvSpPr txBox="1"/>
          <p:nvPr/>
        </p:nvSpPr>
        <p:spPr>
          <a:xfrm>
            <a:off x="891184" y="440314"/>
            <a:ext cx="1789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39. View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D8C5A2-4A47-4604-910A-4D3D750F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1" y="752221"/>
            <a:ext cx="8154538" cy="1819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DF47C-5B5B-4F8D-A455-0B2BD78E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30" y="3783632"/>
            <a:ext cx="309605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32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7384" y="436925"/>
            <a:ext cx="3957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40. Index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Full-Text Search 1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 rot="5400000">
            <a:off x="4091437" y="2773797"/>
            <a:ext cx="961121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8FED-7A2A-4827-BF41-13CEFFAD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7" y="1021051"/>
            <a:ext cx="8507012" cy="115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880D-D37B-48B9-83D3-71B1FEED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629" y="3963906"/>
            <a:ext cx="1714739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434B2-2102-4F6D-9D2F-4D83E1B514E4}"/>
              </a:ext>
            </a:extLst>
          </p:cNvPr>
          <p:cNvSpPr txBox="1"/>
          <p:nvPr/>
        </p:nvSpPr>
        <p:spPr>
          <a:xfrm>
            <a:off x="4842163" y="2726436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6284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7384" y="436925"/>
            <a:ext cx="5745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41. Index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Full-Text Search 2(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view 2)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 rot="5400000">
            <a:off x="4189502" y="2871863"/>
            <a:ext cx="764989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434B2-2102-4F6D-9D2F-4D83E1B514E4}"/>
              </a:ext>
            </a:extLst>
          </p:cNvPr>
          <p:cNvSpPr txBox="1"/>
          <p:nvPr/>
        </p:nvSpPr>
        <p:spPr>
          <a:xfrm>
            <a:off x="4842163" y="2726436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BD37-44A8-4A03-A7A1-43206894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25" y="744702"/>
            <a:ext cx="5153744" cy="1819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82C5C-4FA2-431C-8404-22239DB9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75" y="3573412"/>
            <a:ext cx="863085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8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C6822-4DC7-4104-BF77-CC4EF6E0402E}"/>
              </a:ext>
            </a:extLst>
          </p:cNvPr>
          <p:cNvSpPr txBox="1"/>
          <p:nvPr/>
        </p:nvSpPr>
        <p:spPr>
          <a:xfrm>
            <a:off x="967383" y="90562"/>
            <a:ext cx="5966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42. Index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Full-Text Search 3 (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view 3)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AB376E-2939-4C2C-AF3F-19AA3004FE30}"/>
              </a:ext>
            </a:extLst>
          </p:cNvPr>
          <p:cNvSpPr/>
          <p:nvPr/>
        </p:nvSpPr>
        <p:spPr>
          <a:xfrm rot="5400000">
            <a:off x="980381" y="2348774"/>
            <a:ext cx="720094" cy="311727"/>
          </a:xfrm>
          <a:prstGeom prst="rightArrow">
            <a:avLst>
              <a:gd name="adj1" fmla="val 50000"/>
              <a:gd name="adj2" fmla="val 54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434B2-2102-4F6D-9D2F-4D83E1B514E4}"/>
              </a:ext>
            </a:extLst>
          </p:cNvPr>
          <p:cNvSpPr txBox="1"/>
          <p:nvPr/>
        </p:nvSpPr>
        <p:spPr>
          <a:xfrm>
            <a:off x="1455691" y="2303384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F27-C3A8-483C-A55E-C7D519EF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4" y="471354"/>
            <a:ext cx="3939773" cy="164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5B120-5C81-48E9-91D0-98854DF4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33" y="822123"/>
            <a:ext cx="4734713" cy="129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545D8-EB68-4F21-8D06-7B6CF6C4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" y="2864685"/>
            <a:ext cx="7633855" cy="655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1DDDB-3922-42CB-9D5B-6B373E17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" y="4148622"/>
            <a:ext cx="8962046" cy="43542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2D846AD-5596-49BD-9A35-48E0F6BB4A1A}"/>
              </a:ext>
            </a:extLst>
          </p:cNvPr>
          <p:cNvSpPr/>
          <p:nvPr/>
        </p:nvSpPr>
        <p:spPr>
          <a:xfrm rot="5400000">
            <a:off x="7342119" y="3018260"/>
            <a:ext cx="2176786" cy="429447"/>
          </a:xfrm>
          <a:prstGeom prst="rightArrow">
            <a:avLst>
              <a:gd name="adj1" fmla="val 50000"/>
              <a:gd name="adj2" fmla="val 54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2BE87-D42D-4678-A9FD-DE9499928BA2}"/>
              </a:ext>
            </a:extLst>
          </p:cNvPr>
          <p:cNvSpPr txBox="1"/>
          <p:nvPr/>
        </p:nvSpPr>
        <p:spPr>
          <a:xfrm>
            <a:off x="7482290" y="2370467"/>
            <a:ext cx="774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6B56A-5443-4DAD-8403-199C609A1B8F}"/>
              </a:ext>
            </a:extLst>
          </p:cNvPr>
          <p:cNvSpPr txBox="1"/>
          <p:nvPr/>
        </p:nvSpPr>
        <p:spPr>
          <a:xfrm>
            <a:off x="6819545" y="2116592"/>
            <a:ext cx="173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Select 2 </a:t>
            </a:r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7879-B9EB-42C1-AE2E-B69465509872}"/>
              </a:ext>
            </a:extLst>
          </p:cNvPr>
          <p:cNvSpPr txBox="1"/>
          <p:nvPr/>
        </p:nvSpPr>
        <p:spPr>
          <a:xfrm>
            <a:off x="1436370" y="2116592"/>
            <a:ext cx="227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Select 1 </a:t>
            </a:r>
            <a:r>
              <a:rPr lang="en-US" dirty="0" err="1">
                <a:latin typeface="+mj-lt"/>
              </a:rPr>
              <a:t>trả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628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Nguồn tham khảo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9" y="1047487"/>
            <a:ext cx="1587186" cy="1587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39" r="21000" b="6438"/>
          <a:stretch/>
        </p:blipFill>
        <p:spPr>
          <a:xfrm>
            <a:off x="2882737" y="977083"/>
            <a:ext cx="5704949" cy="1657590"/>
          </a:xfrm>
          <a:prstGeom prst="rect">
            <a:avLst/>
          </a:prstGeom>
          <a:effectLst>
            <a:outerShdw blurRad="76200" dist="12700" dir="13200000" algn="br" rotWithShape="0">
              <a:prstClr val="black"/>
            </a:outerShdw>
            <a:reflection blurRad="6350" stA="52000" endA="300" endPos="0" dir="5400000" sy="-100000" algn="bl" rotWithShape="0"/>
            <a:softEdge rad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3" y="3256866"/>
            <a:ext cx="3203597" cy="933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5" y="3549902"/>
            <a:ext cx="2168637" cy="505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69" y="3218542"/>
            <a:ext cx="1323442" cy="1167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6077" y="2695918"/>
            <a:ext cx="187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7"/>
              </a:rPr>
              <a:t>https://hamtruyen.com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323214" y="2695918"/>
            <a:ext cx="187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8"/>
              </a:rPr>
              <a:t>https://blogtruyen.vn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53625" y="4501970"/>
            <a:ext cx="187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http://truyenqq.com/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959211" y="4501970"/>
            <a:ext cx="218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10"/>
              </a:rPr>
              <a:t>https://truyentranhaudio.online/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3305" y="4501970"/>
            <a:ext cx="2778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hlinkClick r:id="rId11"/>
              </a:rPr>
              <a:t>https://hocvientruyentranh.net/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93569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-1"/>
            <a:ext cx="9144000" cy="4984176"/>
            <a:chOff x="0" y="-1"/>
            <a:chExt cx="9144000" cy="4984176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-1"/>
              <a:ext cx="9144000" cy="4984176"/>
              <a:chOff x="0" y="-1"/>
              <a:chExt cx="9144000" cy="4984176"/>
            </a:xfrm>
          </p:grpSpPr>
          <p:sp>
            <p:nvSpPr>
              <p:cNvPr id="30" name="Google Shape;50;p5"/>
              <p:cNvSpPr txBox="1"/>
              <p:nvPr/>
            </p:nvSpPr>
            <p:spPr>
              <a:xfrm>
                <a:off x="1700712" y="4552475"/>
                <a:ext cx="57426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32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22BBEA"/>
                    </a:solidFill>
                    <a:uFill>
                      <a:noFill/>
                    </a:uFill>
                    <a:latin typeface="Verdana"/>
                    <a:ea typeface="Verdana"/>
                    <a:cs typeface="Verdana"/>
                    <a:sym typeface="Verdana"/>
                    <a:hlinkClick r:id="rId2"/>
                  </a:rPr>
                  <a:t>www.passerellesnumeriques.org</a:t>
                </a:r>
                <a:endParaRPr i="1" dirty="0">
                  <a:solidFill>
                    <a:srgbClr val="22BBEA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0" y="-1"/>
                <a:ext cx="9144000" cy="3159913"/>
                <a:chOff x="0" y="-1"/>
                <a:chExt cx="9144000" cy="3159913"/>
              </a:xfrm>
            </p:grpSpPr>
            <p:pic>
              <p:nvPicPr>
                <p:cNvPr id="34" name="Google Shape;43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r="70117"/>
                <a:stretch/>
              </p:blipFill>
              <p:spPr>
                <a:xfrm>
                  <a:off x="3661163" y="1321587"/>
                  <a:ext cx="1821675" cy="18383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300038" dist="219075" dir="4680000" algn="bl" rotWithShape="0">
                    <a:srgbClr val="000000">
                      <a:alpha val="9000"/>
                    </a:srgbClr>
                  </a:outerShdw>
                </a:effectLst>
              </p:spPr>
            </p:pic>
            <p:sp>
              <p:nvSpPr>
                <p:cNvPr id="35" name="Google Shape;44;p5"/>
                <p:cNvSpPr/>
                <p:nvPr/>
              </p:nvSpPr>
              <p:spPr>
                <a:xfrm>
                  <a:off x="0" y="-1"/>
                  <a:ext cx="9144000" cy="630900"/>
                </a:xfrm>
                <a:prstGeom prst="rect">
                  <a:avLst/>
                </a:prstGeom>
                <a:solidFill>
                  <a:srgbClr val="22BB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45;p5"/>
              <p:cNvSpPr txBox="1"/>
              <p:nvPr/>
            </p:nvSpPr>
            <p:spPr>
              <a:xfrm>
                <a:off x="3327750" y="3353712"/>
                <a:ext cx="2488500" cy="43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32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rgbClr val="FF993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Thank you !</a:t>
                </a:r>
                <a:endParaRPr sz="2400" i="1" dirty="0">
                  <a:solidFill>
                    <a:srgbClr val="FF9933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pic>
            <p:nvPicPr>
              <p:cNvPr id="33" name="Google Shape;46;p5">
                <a:hlinkClick r:id="rId4"/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77764" y="4021393"/>
                <a:ext cx="407520" cy="407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Google Shape;47;p5">
              <a:hlinkClick r:id="rId6"/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1599982">
              <a:off x="4162704" y="4021397"/>
              <a:ext cx="407520" cy="407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48;p5">
              <a:hlinkClick r:id="rId8"/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0237" y="4021392"/>
              <a:ext cx="407503" cy="407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49;p5">
              <a:hlinkClick r:id="rId10"/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55181" y="4021402"/>
              <a:ext cx="407503" cy="4075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2746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28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6D529-83DD-4A5C-9AFF-59A9EB2D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fr-FR" sz="2400" dirty="0">
                <a:solidFill>
                  <a:srgbClr val="22BBEA"/>
                </a:solidFill>
                <a:latin typeface="+mj-lt"/>
              </a:rPr>
              <a:t> </a:t>
            </a:r>
            <a:r>
              <a:rPr lang="fr-FR" dirty="0" err="1"/>
              <a:t>Mô</a:t>
            </a:r>
            <a:r>
              <a:rPr lang="fr-FR" dirty="0"/>
              <a:t> </a:t>
            </a:r>
            <a:r>
              <a:rPr lang="fr-FR" dirty="0" err="1"/>
              <a:t>hình</a:t>
            </a:r>
            <a:r>
              <a:rPr lang="fr-FR" dirty="0"/>
              <a:t> EER Diagram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732D7-BCD5-4BFE-800C-1A9D43FB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66" y="707492"/>
            <a:ext cx="6152668" cy="4358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78FF5-108C-43EE-8582-C70E58ECE536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251806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F8DD-79D1-4391-9B73-8D5458D0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49" y="0"/>
            <a:ext cx="6189301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0C842-02BC-45E1-BC87-4276DC12BE22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246936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3FEEE-EE35-4F74-9DB5-9B153801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84" y="0"/>
            <a:ext cx="618383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813AA-A66A-4FE4-A1B4-45C685557529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3.</a:t>
            </a:r>
          </a:p>
        </p:txBody>
      </p:sp>
    </p:spTree>
    <p:extLst>
      <p:ext uri="{BB962C8B-B14F-4D97-AF65-F5344CB8AC3E}">
        <p14:creationId xmlns:p14="http://schemas.microsoft.com/office/powerpoint/2010/main" val="374427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CEF10-C3EE-4E03-BEEE-5FCF62A0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74" y="0"/>
            <a:ext cx="613985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3DE9C-52D3-431A-B7F8-3A65D9F0A2AC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4.</a:t>
            </a:r>
          </a:p>
        </p:txBody>
      </p:sp>
    </p:spTree>
    <p:extLst>
      <p:ext uri="{BB962C8B-B14F-4D97-AF65-F5344CB8AC3E}">
        <p14:creationId xmlns:p14="http://schemas.microsoft.com/office/powerpoint/2010/main" val="43042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623D26-C1A5-44D0-AA5D-3E30E2B56AFE}"/>
              </a:ext>
            </a:extLst>
          </p:cNvPr>
          <p:cNvSpPr txBox="1"/>
          <p:nvPr/>
        </p:nvSpPr>
        <p:spPr>
          <a:xfrm>
            <a:off x="628650" y="4785582"/>
            <a:ext cx="108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CC135-1BA9-4EEA-8FC9-A8FFFFC6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65" y="0"/>
            <a:ext cx="61786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950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556</Words>
  <Application>Microsoft Office PowerPoint</Application>
  <PresentationFormat>On-screen Show (16:9)</PresentationFormat>
  <Paragraphs>113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Verdana</vt:lpstr>
      <vt:lpstr>Simple Light</vt:lpstr>
      <vt:lpstr>Dự án quản lý một website truyện tranh</vt:lpstr>
      <vt:lpstr>PowerPoint Presentation</vt:lpstr>
      <vt:lpstr>1. Giới thiệu tổng quát về dự án</vt:lpstr>
      <vt:lpstr>PowerPoint Presentation</vt:lpstr>
      <vt:lpstr>2. Mô hình EER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CSDL và một số chức năng  a) CSDL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b) Sơ lược các chức năng đã tạo</vt:lpstr>
      <vt:lpstr>b) Sơ lược các chức năng đã tạo</vt:lpstr>
      <vt:lpstr>3. CSDL và một số chức năng  c) Chi tiết các chức năng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Nguồn tham khảo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ITadmin</dc:creator>
  <cp:lastModifiedBy>Nguyen Ngoc Hiuy</cp:lastModifiedBy>
  <cp:revision>153</cp:revision>
  <dcterms:modified xsi:type="dcterms:W3CDTF">2020-10-01T11:19:17Z</dcterms:modified>
</cp:coreProperties>
</file>